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2" r:id="rId4"/>
    <p:sldId id="263" r:id="rId5"/>
    <p:sldId id="276" r:id="rId6"/>
    <p:sldId id="264" r:id="rId7"/>
    <p:sldId id="265" r:id="rId8"/>
    <p:sldId id="256" r:id="rId9"/>
    <p:sldId id="280" r:id="rId10"/>
    <p:sldId id="257" r:id="rId11"/>
    <p:sldId id="261" r:id="rId12"/>
    <p:sldId id="268" r:id="rId13"/>
    <p:sldId id="266" r:id="rId14"/>
    <p:sldId id="275" r:id="rId15"/>
    <p:sldId id="274" r:id="rId16"/>
    <p:sldId id="267" r:id="rId17"/>
    <p:sldId id="277" r:id="rId18"/>
    <p:sldId id="269" r:id="rId19"/>
    <p:sldId id="278" r:id="rId20"/>
    <p:sldId id="270" r:id="rId21"/>
    <p:sldId id="279" r:id="rId22"/>
    <p:sldId id="271" r:id="rId23"/>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129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l-G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401945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10364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2419588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B5E5658-561F-4A86-8AC9-69530D3F48B7}" type="datetimeFigureOut">
              <a:rPr lang="el-GR" smtClean="0"/>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2760551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l-G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5E5658-561F-4A86-8AC9-69530D3F48B7}" type="datetimeFigureOut">
              <a:rPr lang="el-GR" smtClean="0"/>
              <a:t>1/3/2013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187203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4"/>
          <p:cNvSpPr>
            <a:spLocks noGrp="1"/>
          </p:cNvSpPr>
          <p:nvPr>
            <p:ph type="dt" sz="half" idx="10"/>
          </p:nvPr>
        </p:nvSpPr>
        <p:spPr/>
        <p:txBody>
          <a:bodyPr/>
          <a:lstStyle/>
          <a:p>
            <a:fld id="{5B5E5658-561F-4A86-8AC9-69530D3F48B7}" type="datetimeFigureOut">
              <a:rPr lang="el-GR" smtClean="0"/>
              <a:t>1/3/2013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3229882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Date Placeholder 6"/>
          <p:cNvSpPr>
            <a:spLocks noGrp="1"/>
          </p:cNvSpPr>
          <p:nvPr>
            <p:ph type="dt" sz="half" idx="10"/>
          </p:nvPr>
        </p:nvSpPr>
        <p:spPr/>
        <p:txBody>
          <a:bodyPr/>
          <a:lstStyle/>
          <a:p>
            <a:fld id="{5B5E5658-561F-4A86-8AC9-69530D3F48B7}" type="datetimeFigureOut">
              <a:rPr lang="el-GR" smtClean="0"/>
              <a:t>1/3/2013</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2129122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Date Placeholder 2"/>
          <p:cNvSpPr>
            <a:spLocks noGrp="1"/>
          </p:cNvSpPr>
          <p:nvPr>
            <p:ph type="dt" sz="half" idx="10"/>
          </p:nvPr>
        </p:nvSpPr>
        <p:spPr/>
        <p:txBody>
          <a:bodyPr/>
          <a:lstStyle/>
          <a:p>
            <a:fld id="{5B5E5658-561F-4A86-8AC9-69530D3F48B7}" type="datetimeFigureOut">
              <a:rPr lang="el-GR" smtClean="0"/>
              <a:t>1/3/2013</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12379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5E5658-561F-4A86-8AC9-69530D3F48B7}" type="datetimeFigureOut">
              <a:rPr lang="el-GR" smtClean="0"/>
              <a:t>1/3/2013</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3626454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l-G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5E5658-561F-4A86-8AC9-69530D3F48B7}" type="datetimeFigureOut">
              <a:rPr lang="el-GR" smtClean="0"/>
              <a:t>1/3/2013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3779600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l-G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5E5658-561F-4A86-8AC9-69530D3F48B7}" type="datetimeFigureOut">
              <a:rPr lang="el-GR" smtClean="0"/>
              <a:t>1/3/2013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25713E93-42DD-4E3B-B83B-DA784289AEEB}" type="slidenum">
              <a:rPr lang="el-GR" smtClean="0"/>
              <a:t>‹#›</a:t>
            </a:fld>
            <a:endParaRPr lang="el-GR"/>
          </a:p>
        </p:txBody>
      </p:sp>
    </p:spTree>
    <p:extLst>
      <p:ext uri="{BB962C8B-B14F-4D97-AF65-F5344CB8AC3E}">
        <p14:creationId xmlns:p14="http://schemas.microsoft.com/office/powerpoint/2010/main" val="358865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E5658-561F-4A86-8AC9-69530D3F48B7}" type="datetimeFigureOut">
              <a:rPr lang="el-GR" smtClean="0"/>
              <a:t>1/3/2013</a:t>
            </a:fld>
            <a:endParaRPr lang="el-G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13E93-42DD-4E3B-B83B-DA784289AEEB}" type="slidenum">
              <a:rPr lang="el-GR" smtClean="0"/>
              <a:t>‹#›</a:t>
            </a:fld>
            <a:endParaRPr lang="el-GR"/>
          </a:p>
        </p:txBody>
      </p:sp>
    </p:spTree>
    <p:extLst>
      <p:ext uri="{BB962C8B-B14F-4D97-AF65-F5344CB8AC3E}">
        <p14:creationId xmlns:p14="http://schemas.microsoft.com/office/powerpoint/2010/main" val="42420620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PowerPoint_Slide1.sld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23528" y="836712"/>
            <a:ext cx="8640960" cy="2376263"/>
          </a:xfrm>
        </p:spPr>
        <p:txBody>
          <a:bodyPr>
            <a:normAutofit/>
          </a:bodyPr>
          <a:lstStyle/>
          <a:p>
            <a:r>
              <a:rPr lang="el-GR" sz="3100" dirty="0" smtClean="0"/>
              <a:t>«</a:t>
            </a:r>
            <a:r>
              <a:rPr lang="el-GR" sz="3100" dirty="0"/>
              <a:t>Η Αποκατάσταση και οι Επανορθώσεις προς την Ελληνική Κοινότητα </a:t>
            </a:r>
            <a:r>
              <a:rPr lang="el-GR" sz="3100" dirty="0" smtClean="0"/>
              <a:t>της</a:t>
            </a:r>
            <a:r>
              <a:rPr lang="en-US" sz="3100" dirty="0" smtClean="0"/>
              <a:t> </a:t>
            </a:r>
            <a:r>
              <a:rPr lang="el-GR" sz="3100" dirty="0" smtClean="0"/>
              <a:t>Κωνσταντινούπολης</a:t>
            </a:r>
            <a:r>
              <a:rPr lang="el-GR" sz="3100" dirty="0"/>
              <a:t>: Θεμελιώδες Ζήτημα Δικαιωμάτων του Ανθρώπου»</a:t>
            </a:r>
            <a:r>
              <a:rPr lang="el-GR" dirty="0"/>
              <a:t/>
            </a:r>
            <a:br>
              <a:rPr lang="el-GR" dirty="0"/>
            </a:br>
            <a:endParaRPr lang="en-US" dirty="0"/>
          </a:p>
        </p:txBody>
      </p:sp>
      <p:sp>
        <p:nvSpPr>
          <p:cNvPr id="5" name="Subtitle 4"/>
          <p:cNvSpPr>
            <a:spLocks noGrp="1"/>
          </p:cNvSpPr>
          <p:nvPr>
            <p:ph type="subTitle" idx="1"/>
          </p:nvPr>
        </p:nvSpPr>
        <p:spPr>
          <a:xfrm>
            <a:off x="539552" y="3284984"/>
            <a:ext cx="8352928" cy="2520280"/>
          </a:xfrm>
        </p:spPr>
        <p:txBody>
          <a:bodyPr>
            <a:normAutofit fontScale="92500" lnSpcReduction="10000"/>
          </a:bodyPr>
          <a:lstStyle/>
          <a:p>
            <a:r>
              <a:rPr lang="el-GR" sz="2600" dirty="0" smtClean="0"/>
              <a:t>Καθ. Νικόλαος </a:t>
            </a:r>
            <a:r>
              <a:rPr lang="el-GR" sz="2600" dirty="0" err="1" smtClean="0"/>
              <a:t>Ουζούνογλου</a:t>
            </a:r>
            <a:r>
              <a:rPr lang="el-GR" sz="2600" dirty="0" smtClean="0"/>
              <a:t> </a:t>
            </a:r>
            <a:r>
              <a:rPr lang="en-US" sz="2600" dirty="0" smtClean="0"/>
              <a:t> </a:t>
            </a:r>
            <a:endParaRPr lang="el-GR" sz="2600" dirty="0" smtClean="0"/>
          </a:p>
          <a:p>
            <a:r>
              <a:rPr lang="el-GR" sz="2600" dirty="0" smtClean="0"/>
              <a:t>Πρόεδρος </a:t>
            </a:r>
            <a:r>
              <a:rPr lang="en-US" sz="2600" dirty="0" smtClean="0"/>
              <a:t> </a:t>
            </a:r>
            <a:endParaRPr lang="en-US" sz="2600" dirty="0"/>
          </a:p>
          <a:p>
            <a:r>
              <a:rPr lang="el-GR" sz="2600" dirty="0" smtClean="0"/>
              <a:t>Οικουμενική Ομοσπονδία </a:t>
            </a:r>
            <a:r>
              <a:rPr lang="el-GR" sz="2600" dirty="0" err="1" smtClean="0"/>
              <a:t>Κωνσταντινουπολιτών</a:t>
            </a:r>
            <a:endParaRPr lang="el-GR" sz="2600" dirty="0" smtClean="0"/>
          </a:p>
          <a:p>
            <a:r>
              <a:rPr lang="el-GR" sz="2600" dirty="0" smtClean="0"/>
              <a:t>(</a:t>
            </a:r>
            <a:r>
              <a:rPr lang="el-GR" sz="2600" dirty="0" err="1" smtClean="0"/>
              <a:t>Οι.Ομ.Κω</a:t>
            </a:r>
            <a:r>
              <a:rPr lang="el-GR" sz="2600" dirty="0" smtClean="0"/>
              <a:t>) </a:t>
            </a:r>
            <a:endParaRPr lang="en-US" sz="2600" dirty="0" smtClean="0"/>
          </a:p>
          <a:p>
            <a:r>
              <a:rPr lang="el-GR" sz="2600" dirty="0" smtClean="0"/>
              <a:t>Παρουσ</a:t>
            </a:r>
            <a:r>
              <a:rPr lang="el-GR" sz="2600" dirty="0" smtClean="0"/>
              <a:t>ίαση σε Συνέδριο  στο Ευρωπαϊκό Κοινοβούλιο</a:t>
            </a:r>
          </a:p>
          <a:p>
            <a:r>
              <a:rPr lang="el-GR" sz="2600" dirty="0" smtClean="0"/>
              <a:t>27-02-2013</a:t>
            </a:r>
            <a:endParaRPr lang="en-US" sz="2600" dirty="0" smtClean="0"/>
          </a:p>
          <a:p>
            <a:endParaRPr lang="el-GR" sz="2800" dirty="0"/>
          </a:p>
        </p:txBody>
      </p:sp>
    </p:spTree>
    <p:extLst>
      <p:ext uri="{BB962C8B-B14F-4D97-AF65-F5344CB8AC3E}">
        <p14:creationId xmlns:p14="http://schemas.microsoft.com/office/powerpoint/2010/main" val="28473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8640960" cy="1080120"/>
          </a:xfrm>
        </p:spPr>
        <p:txBody>
          <a:bodyPr>
            <a:noAutofit/>
          </a:bodyPr>
          <a:lstStyle/>
          <a:p>
            <a:r>
              <a:rPr lang="el-GR" sz="2000" dirty="0" smtClean="0"/>
              <a:t>Η Εγκύκλιος του Πρωθυπουργού της Τουρκίας προς όλες τις κρατικές υπηρεσίες ζητώντας να σταματήσει άμεσα  η μεροληπτική στάση κατά τα μέλη των μη-Μουσουλμανικών μειονοτήτων.</a:t>
            </a:r>
            <a:endParaRPr lang="el-GR" sz="2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85690383"/>
              </p:ext>
            </p:extLst>
          </p:nvPr>
        </p:nvGraphicFramePr>
        <p:xfrm>
          <a:off x="899592" y="1556792"/>
          <a:ext cx="7560841" cy="5040560"/>
        </p:xfrm>
        <a:graphic>
          <a:graphicData uri="http://schemas.openxmlformats.org/drawingml/2006/table">
            <a:tbl>
              <a:tblPr/>
              <a:tblGrid>
                <a:gridCol w="2665508"/>
                <a:gridCol w="2665508"/>
                <a:gridCol w="2229825"/>
              </a:tblGrid>
              <a:tr h="277144">
                <a:tc>
                  <a:txBody>
                    <a:bodyPr/>
                    <a:lstStyle/>
                    <a:p>
                      <a:pPr>
                        <a:lnSpc>
                          <a:spcPts val="1200"/>
                        </a:lnSpc>
                        <a:spcAft>
                          <a:spcPts val="0"/>
                        </a:spcAft>
                      </a:pPr>
                      <a:r>
                        <a:rPr lang="en-US" sz="800" dirty="0">
                          <a:effectLst/>
                          <a:latin typeface="Arial"/>
                        </a:rPr>
                        <a:t>13 </a:t>
                      </a:r>
                      <a:r>
                        <a:rPr lang="en-US" sz="800" dirty="0" err="1">
                          <a:effectLst/>
                          <a:latin typeface="Arial"/>
                        </a:rPr>
                        <a:t>Mayıs</a:t>
                      </a:r>
                      <a:r>
                        <a:rPr lang="en-US" sz="800" dirty="0">
                          <a:effectLst/>
                          <a:latin typeface="Arial"/>
                        </a:rPr>
                        <a:t> 2010 PERŞEMBE</a:t>
                      </a:r>
                      <a:endParaRPr lang="en-US" sz="1200" dirty="0">
                        <a:effectLst/>
                        <a:latin typeface="Times New Roman"/>
                      </a:endParaRPr>
                    </a:p>
                  </a:txBody>
                  <a:tcPr marL="68580" marR="68580" anchor="ctr">
                    <a:lnL>
                      <a:noFill/>
                    </a:lnL>
                    <a:lnR>
                      <a:noFill/>
                    </a:lnR>
                    <a:lnT>
                      <a:noFill/>
                    </a:lnT>
                    <a:lnB w="12700" cap="flat" cmpd="sng" algn="ctr">
                      <a:solidFill>
                        <a:srgbClr val="660066"/>
                      </a:solidFill>
                      <a:prstDash val="solid"/>
                      <a:round/>
                      <a:headEnd type="none" w="med" len="med"/>
                      <a:tailEnd type="none" w="med" len="med"/>
                    </a:lnB>
                  </a:tcPr>
                </a:tc>
                <a:tc>
                  <a:txBody>
                    <a:bodyPr/>
                    <a:lstStyle/>
                    <a:p>
                      <a:pPr algn="ctr">
                        <a:lnSpc>
                          <a:spcPts val="1200"/>
                        </a:lnSpc>
                        <a:spcAft>
                          <a:spcPts val="0"/>
                        </a:spcAft>
                      </a:pPr>
                      <a:r>
                        <a:rPr lang="en-US" sz="1200" b="1">
                          <a:solidFill>
                            <a:srgbClr val="800080"/>
                          </a:solidFill>
                          <a:effectLst/>
                          <a:latin typeface="Palatino Linotype"/>
                        </a:rPr>
                        <a:t>Resmî Gazete</a:t>
                      </a:r>
                      <a:endParaRPr lang="en-US" sz="1200">
                        <a:effectLst/>
                        <a:latin typeface="Times New Roman"/>
                      </a:endParaRPr>
                    </a:p>
                  </a:txBody>
                  <a:tcPr marL="68580" marR="68580" anchor="ctr">
                    <a:lnL>
                      <a:noFill/>
                    </a:lnL>
                    <a:lnR>
                      <a:noFill/>
                    </a:lnR>
                    <a:lnT>
                      <a:noFill/>
                    </a:lnT>
                    <a:lnB w="12700" cap="flat" cmpd="sng" algn="ctr">
                      <a:solidFill>
                        <a:srgbClr val="660066"/>
                      </a:solidFill>
                      <a:prstDash val="solid"/>
                      <a:round/>
                      <a:headEnd type="none" w="med" len="med"/>
                      <a:tailEnd type="none" w="med" len="med"/>
                    </a:lnB>
                  </a:tcPr>
                </a:tc>
                <a:tc>
                  <a:txBody>
                    <a:bodyPr/>
                    <a:lstStyle/>
                    <a:p>
                      <a:pPr algn="r"/>
                      <a:r>
                        <a:rPr lang="en-US" sz="800">
                          <a:effectLst/>
                          <a:latin typeface="Arial"/>
                        </a:rPr>
                        <a:t>Sayı : 27580</a:t>
                      </a:r>
                      <a:endParaRPr lang="en-US" sz="1200">
                        <a:effectLst/>
                        <a:latin typeface="Times New Roman"/>
                      </a:endParaRPr>
                    </a:p>
                  </a:txBody>
                  <a:tcPr marL="68580" marR="68580" anchor="ctr">
                    <a:lnL>
                      <a:noFill/>
                    </a:lnL>
                    <a:lnR>
                      <a:noFill/>
                    </a:lnR>
                    <a:lnT>
                      <a:noFill/>
                    </a:lnT>
                    <a:lnB w="12700" cap="flat" cmpd="sng" algn="ctr">
                      <a:solidFill>
                        <a:srgbClr val="660066"/>
                      </a:solidFill>
                      <a:prstDash val="solid"/>
                      <a:round/>
                      <a:headEnd type="none" w="med" len="med"/>
                      <a:tailEnd type="none" w="med" len="med"/>
                    </a:lnB>
                  </a:tcPr>
                </a:tc>
              </a:tr>
              <a:tr h="346430">
                <a:tc gridSpan="3">
                  <a:txBody>
                    <a:bodyPr/>
                    <a:lstStyle/>
                    <a:p>
                      <a:pPr algn="ctr"/>
                      <a:r>
                        <a:rPr lang="en-US" sz="900" b="1" dirty="0">
                          <a:solidFill>
                            <a:srgbClr val="000080"/>
                          </a:solidFill>
                          <a:effectLst/>
                          <a:latin typeface="Arial"/>
                        </a:rPr>
                        <a:t>GENELGE</a:t>
                      </a:r>
                      <a:endParaRPr lang="en-US" sz="1200" dirty="0">
                        <a:effectLst/>
                        <a:latin typeface="Times New Roman"/>
                      </a:endParaRPr>
                    </a:p>
                  </a:txBody>
                  <a:tcPr marL="68580" marR="68580" anchor="ctr">
                    <a:lnL>
                      <a:noFill/>
                    </a:lnL>
                    <a:lnR>
                      <a:noFill/>
                    </a:lnR>
                    <a:lnT w="12700" cap="flat" cmpd="sng" algn="ctr">
                      <a:solidFill>
                        <a:srgbClr val="660066"/>
                      </a:solidFill>
                      <a:prstDash val="solid"/>
                      <a:round/>
                      <a:headEnd type="none" w="med" len="med"/>
                      <a:tailEnd type="none" w="med" len="med"/>
                    </a:lnT>
                    <a:lnB>
                      <a:noFill/>
                    </a:lnB>
                  </a:tcPr>
                </a:tc>
                <a:tc hMerge="1">
                  <a:txBody>
                    <a:bodyPr/>
                    <a:lstStyle/>
                    <a:p>
                      <a:endParaRPr lang="el-GR"/>
                    </a:p>
                  </a:txBody>
                  <a:tcPr/>
                </a:tc>
                <a:tc hMerge="1">
                  <a:txBody>
                    <a:bodyPr/>
                    <a:lstStyle/>
                    <a:p>
                      <a:endParaRPr lang="el-GR"/>
                    </a:p>
                  </a:txBody>
                  <a:tcPr/>
                </a:tc>
              </a:tr>
              <a:tr h="4416986">
                <a:tc gridSpan="3">
                  <a:txBody>
                    <a:bodyPr/>
                    <a:lstStyle/>
                    <a:p>
                      <a:pPr algn="just">
                        <a:lnSpc>
                          <a:spcPts val="1200"/>
                        </a:lnSpc>
                        <a:spcAft>
                          <a:spcPts val="0"/>
                        </a:spcAft>
                      </a:pPr>
                      <a:r>
                        <a:rPr lang="en-US" sz="900" dirty="0">
                          <a:effectLst/>
                          <a:latin typeface="Times New Roman"/>
                        </a:rPr>
                        <a:t>             </a:t>
                      </a:r>
                      <a:r>
                        <a:rPr lang="en-US" sz="900" u="sng" dirty="0" err="1">
                          <a:effectLst/>
                          <a:latin typeface="Times New Roman"/>
                        </a:rPr>
                        <a:t>Başbakanlıktan</a:t>
                      </a:r>
                      <a:r>
                        <a:rPr lang="en-US" sz="900" u="sng" dirty="0">
                          <a:effectLst/>
                          <a:latin typeface="Times New Roman"/>
                        </a:rPr>
                        <a:t>:</a:t>
                      </a:r>
                      <a:endParaRPr lang="en-US" sz="1200" dirty="0">
                        <a:effectLst/>
                        <a:latin typeface="Times New Roman"/>
                      </a:endParaRPr>
                    </a:p>
                    <a:p>
                      <a:pPr algn="ctr">
                        <a:lnSpc>
                          <a:spcPts val="1200"/>
                        </a:lnSpc>
                        <a:spcAft>
                          <a:spcPts val="0"/>
                        </a:spcAft>
                      </a:pPr>
                      <a:r>
                        <a:rPr lang="en-US" sz="900" b="1" u="sng" dirty="0">
                          <a:effectLst/>
                          <a:latin typeface="Times New Roman"/>
                        </a:rPr>
                        <a:t>GENELGE</a:t>
                      </a:r>
                      <a:endParaRPr lang="en-US" sz="1200" dirty="0">
                        <a:effectLst/>
                        <a:latin typeface="Times New Roman"/>
                      </a:endParaRPr>
                    </a:p>
                    <a:p>
                      <a:pPr algn="ctr">
                        <a:lnSpc>
                          <a:spcPts val="1200"/>
                        </a:lnSpc>
                        <a:spcAft>
                          <a:spcPts val="0"/>
                        </a:spcAft>
                      </a:pPr>
                      <a:r>
                        <a:rPr lang="en-US" sz="900" b="1" dirty="0">
                          <a:effectLst/>
                          <a:latin typeface="Times New Roman"/>
                        </a:rPr>
                        <a:t>2010/13</a:t>
                      </a:r>
                      <a:endParaRPr lang="en-US" sz="1200" dirty="0">
                        <a:effectLst/>
                        <a:latin typeface="Times New Roman"/>
                      </a:endParaRPr>
                    </a:p>
                    <a:p>
                      <a:pPr algn="just">
                        <a:lnSpc>
                          <a:spcPts val="1200"/>
                        </a:lnSpc>
                        <a:spcAft>
                          <a:spcPts val="0"/>
                        </a:spcAft>
                      </a:pPr>
                      <a:r>
                        <a:rPr lang="en-US" sz="900" dirty="0">
                          <a:effectLst/>
                          <a:latin typeface="Times New Roman"/>
                        </a:rPr>
                        <a:t>             </a:t>
                      </a:r>
                      <a:r>
                        <a:rPr lang="en-US" sz="900" dirty="0" err="1" smtClean="0">
                          <a:effectLst/>
                          <a:latin typeface="Times New Roman"/>
                        </a:rPr>
                        <a:t>Anayasamızın</a:t>
                      </a:r>
                      <a:r>
                        <a:rPr lang="en-US" sz="900" dirty="0" smtClean="0">
                          <a:effectLst/>
                          <a:latin typeface="Times New Roman"/>
                        </a:rPr>
                        <a:t> </a:t>
                      </a:r>
                      <a:r>
                        <a:rPr lang="en-US" sz="900" dirty="0" err="1">
                          <a:effectLst/>
                          <a:latin typeface="Times New Roman"/>
                        </a:rPr>
                        <a:t>eşitlik</a:t>
                      </a:r>
                      <a:r>
                        <a:rPr lang="en-US" sz="900" dirty="0">
                          <a:effectLst/>
                          <a:latin typeface="Times New Roman"/>
                        </a:rPr>
                        <a:t> </a:t>
                      </a:r>
                      <a:r>
                        <a:rPr lang="en-US" sz="900" dirty="0" err="1">
                          <a:effectLst/>
                          <a:latin typeface="Times New Roman"/>
                        </a:rPr>
                        <a:t>ilkesi</a:t>
                      </a:r>
                      <a:r>
                        <a:rPr lang="en-US" sz="900" dirty="0">
                          <a:effectLst/>
                          <a:latin typeface="Times New Roman"/>
                        </a:rPr>
                        <a:t> </a:t>
                      </a:r>
                      <a:r>
                        <a:rPr lang="en-US" sz="900" dirty="0" err="1">
                          <a:effectLst/>
                          <a:latin typeface="Times New Roman"/>
                        </a:rPr>
                        <a:t>çerçevesinde</a:t>
                      </a:r>
                      <a:r>
                        <a:rPr lang="en-US" sz="900" dirty="0">
                          <a:effectLst/>
                          <a:latin typeface="Times New Roman"/>
                        </a:rPr>
                        <a:t>; </a:t>
                      </a:r>
                      <a:r>
                        <a:rPr lang="en-US" sz="900" dirty="0" err="1">
                          <a:effectLst/>
                          <a:latin typeface="Times New Roman"/>
                        </a:rPr>
                        <a:t>ülkemizde</a:t>
                      </a:r>
                      <a:r>
                        <a:rPr lang="en-US" sz="900" dirty="0">
                          <a:effectLst/>
                          <a:latin typeface="Times New Roman"/>
                        </a:rPr>
                        <a:t> </a:t>
                      </a:r>
                      <a:r>
                        <a:rPr lang="en-US" sz="900" dirty="0" err="1">
                          <a:effectLst/>
                          <a:latin typeface="Times New Roman"/>
                        </a:rPr>
                        <a:t>yaşayan</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azınlıklara</a:t>
                      </a:r>
                      <a:r>
                        <a:rPr lang="en-US" sz="900" dirty="0">
                          <a:effectLst/>
                          <a:latin typeface="Times New Roman"/>
                        </a:rPr>
                        <a:t> </a:t>
                      </a:r>
                      <a:r>
                        <a:rPr lang="en-US" sz="900" dirty="0" err="1">
                          <a:effectLst/>
                          <a:latin typeface="Times New Roman"/>
                        </a:rPr>
                        <a:t>mensup</a:t>
                      </a:r>
                      <a:r>
                        <a:rPr lang="en-US" sz="900" dirty="0">
                          <a:effectLst/>
                          <a:latin typeface="Times New Roman"/>
                        </a:rPr>
                        <a:t> </a:t>
                      </a:r>
                      <a:r>
                        <a:rPr lang="en-US" sz="900" dirty="0" err="1">
                          <a:effectLst/>
                          <a:latin typeface="Times New Roman"/>
                        </a:rPr>
                        <a:t>Türk</a:t>
                      </a:r>
                      <a:r>
                        <a:rPr lang="en-US" sz="900" dirty="0">
                          <a:effectLst/>
                          <a:latin typeface="Times New Roman"/>
                        </a:rPr>
                        <a:t> </a:t>
                      </a:r>
                      <a:r>
                        <a:rPr lang="en-US" sz="900" dirty="0" err="1">
                          <a:effectLst/>
                          <a:latin typeface="Times New Roman"/>
                        </a:rPr>
                        <a:t>vatandaşları</a:t>
                      </a:r>
                      <a:r>
                        <a:rPr lang="en-US" sz="900" dirty="0">
                          <a:effectLst/>
                          <a:latin typeface="Times New Roman"/>
                        </a:rPr>
                        <a:t>, </a:t>
                      </a:r>
                      <a:r>
                        <a:rPr lang="en-US" sz="900" dirty="0" err="1">
                          <a:effectLst/>
                          <a:latin typeface="Times New Roman"/>
                        </a:rPr>
                        <a:t>bütün</a:t>
                      </a:r>
                      <a:r>
                        <a:rPr lang="en-US" sz="900" dirty="0">
                          <a:effectLst/>
                          <a:latin typeface="Times New Roman"/>
                        </a:rPr>
                        <a:t> </a:t>
                      </a:r>
                      <a:r>
                        <a:rPr lang="en-US" sz="900" dirty="0" err="1">
                          <a:effectLst/>
                          <a:latin typeface="Times New Roman"/>
                        </a:rPr>
                        <a:t>Türkiye</a:t>
                      </a:r>
                      <a:r>
                        <a:rPr lang="en-US" sz="900" dirty="0">
                          <a:effectLst/>
                          <a:latin typeface="Times New Roman"/>
                        </a:rPr>
                        <a:t> </a:t>
                      </a:r>
                      <a:r>
                        <a:rPr lang="en-US" sz="900" dirty="0" err="1">
                          <a:effectLst/>
                          <a:latin typeface="Times New Roman"/>
                        </a:rPr>
                        <a:t>Cumhuriyeti</a:t>
                      </a:r>
                      <a:r>
                        <a:rPr lang="en-US" sz="900" dirty="0">
                          <a:effectLst/>
                          <a:latin typeface="Times New Roman"/>
                        </a:rPr>
                        <a:t> </a:t>
                      </a:r>
                      <a:r>
                        <a:rPr lang="en-US" sz="900" dirty="0" err="1">
                          <a:effectLst/>
                          <a:latin typeface="Times New Roman"/>
                        </a:rPr>
                        <a:t>vatandaşları</a:t>
                      </a:r>
                      <a:r>
                        <a:rPr lang="en-US" sz="900" dirty="0">
                          <a:effectLst/>
                          <a:latin typeface="Times New Roman"/>
                        </a:rPr>
                        <a:t> </a:t>
                      </a:r>
                      <a:r>
                        <a:rPr lang="en-US" sz="900" dirty="0" err="1">
                          <a:effectLst/>
                          <a:latin typeface="Times New Roman"/>
                        </a:rPr>
                        <a:t>gibi</a:t>
                      </a:r>
                      <a:r>
                        <a:rPr lang="en-US" sz="900" dirty="0">
                          <a:effectLst/>
                          <a:latin typeface="Times New Roman"/>
                        </a:rPr>
                        <a:t>, </a:t>
                      </a:r>
                      <a:r>
                        <a:rPr lang="en-US" sz="900" dirty="0" err="1">
                          <a:effectLst/>
                          <a:latin typeface="Times New Roman"/>
                        </a:rPr>
                        <a:t>ayrılmaz</a:t>
                      </a:r>
                      <a:r>
                        <a:rPr lang="en-US" sz="900" dirty="0">
                          <a:effectLst/>
                          <a:latin typeface="Times New Roman"/>
                        </a:rPr>
                        <a:t> </a:t>
                      </a:r>
                      <a:r>
                        <a:rPr lang="en-US" sz="900" dirty="0" err="1">
                          <a:effectLst/>
                          <a:latin typeface="Times New Roman"/>
                        </a:rPr>
                        <a:t>parçası</a:t>
                      </a:r>
                      <a:r>
                        <a:rPr lang="en-US" sz="900" dirty="0">
                          <a:effectLst/>
                          <a:latin typeface="Times New Roman"/>
                        </a:rPr>
                        <a:t> </a:t>
                      </a:r>
                      <a:r>
                        <a:rPr lang="en-US" sz="900" dirty="0" err="1">
                          <a:effectLst/>
                          <a:latin typeface="Times New Roman"/>
                        </a:rPr>
                        <a:t>oldukları</a:t>
                      </a:r>
                      <a:r>
                        <a:rPr lang="en-US" sz="900" dirty="0">
                          <a:effectLst/>
                          <a:latin typeface="Times New Roman"/>
                        </a:rPr>
                        <a:t> </a:t>
                      </a:r>
                      <a:r>
                        <a:rPr lang="en-US" sz="900" dirty="0" err="1">
                          <a:effectLst/>
                          <a:latin typeface="Times New Roman"/>
                        </a:rPr>
                        <a:t>ulusal</a:t>
                      </a:r>
                      <a:r>
                        <a:rPr lang="en-US" sz="900" dirty="0">
                          <a:effectLst/>
                          <a:latin typeface="Times New Roman"/>
                        </a:rPr>
                        <a:t> </a:t>
                      </a:r>
                      <a:r>
                        <a:rPr lang="en-US" sz="900" dirty="0" err="1">
                          <a:effectLst/>
                          <a:latin typeface="Times New Roman"/>
                        </a:rPr>
                        <a:t>kültür</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kimlik</a:t>
                      </a:r>
                      <a:r>
                        <a:rPr lang="en-US" sz="900" dirty="0">
                          <a:effectLst/>
                          <a:latin typeface="Times New Roman"/>
                        </a:rPr>
                        <a:t> </a:t>
                      </a:r>
                      <a:r>
                        <a:rPr lang="en-US" sz="900" dirty="0" err="1">
                          <a:effectLst/>
                          <a:latin typeface="Times New Roman"/>
                        </a:rPr>
                        <a:t>yanında</a:t>
                      </a:r>
                      <a:r>
                        <a:rPr lang="en-US" sz="900" dirty="0">
                          <a:effectLst/>
                          <a:latin typeface="Times New Roman"/>
                        </a:rPr>
                        <a:t>, </a:t>
                      </a:r>
                      <a:r>
                        <a:rPr lang="en-US" sz="900" dirty="0" err="1">
                          <a:effectLst/>
                          <a:latin typeface="Times New Roman"/>
                        </a:rPr>
                        <a:t>kendi</a:t>
                      </a:r>
                      <a:r>
                        <a:rPr lang="en-US" sz="900" dirty="0">
                          <a:effectLst/>
                          <a:latin typeface="Times New Roman"/>
                        </a:rPr>
                        <a:t> </a:t>
                      </a:r>
                      <a:r>
                        <a:rPr lang="en-US" sz="900" dirty="0" err="1">
                          <a:effectLst/>
                          <a:latin typeface="Times New Roman"/>
                        </a:rPr>
                        <a:t>kimlik</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kültürlerini</a:t>
                      </a:r>
                      <a:r>
                        <a:rPr lang="en-US" sz="900" dirty="0">
                          <a:effectLst/>
                          <a:latin typeface="Times New Roman"/>
                        </a:rPr>
                        <a:t> </a:t>
                      </a:r>
                      <a:r>
                        <a:rPr lang="en-US" sz="900" dirty="0" err="1">
                          <a:effectLst/>
                          <a:latin typeface="Times New Roman"/>
                        </a:rPr>
                        <a:t>yaşama</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yaşatma</a:t>
                      </a:r>
                      <a:r>
                        <a:rPr lang="en-US" sz="900" dirty="0">
                          <a:effectLst/>
                          <a:latin typeface="Times New Roman"/>
                        </a:rPr>
                        <a:t> </a:t>
                      </a:r>
                      <a:r>
                        <a:rPr lang="en-US" sz="900" dirty="0" err="1">
                          <a:effectLst/>
                          <a:latin typeface="Times New Roman"/>
                        </a:rPr>
                        <a:t>imkanına</a:t>
                      </a:r>
                      <a:r>
                        <a:rPr lang="en-US" sz="900" dirty="0">
                          <a:effectLst/>
                          <a:latin typeface="Times New Roman"/>
                        </a:rPr>
                        <a:t> </a:t>
                      </a:r>
                      <a:r>
                        <a:rPr lang="en-US" sz="900" dirty="0" err="1">
                          <a:effectLst/>
                          <a:latin typeface="Times New Roman"/>
                        </a:rPr>
                        <a:t>sahip</a:t>
                      </a:r>
                      <a:r>
                        <a:rPr lang="en-US" sz="900" dirty="0">
                          <a:effectLst/>
                          <a:latin typeface="Times New Roman"/>
                        </a:rPr>
                        <a:t> </a:t>
                      </a:r>
                      <a:r>
                        <a:rPr lang="en-US" sz="900" dirty="0" err="1">
                          <a:effectLst/>
                          <a:latin typeface="Times New Roman"/>
                        </a:rPr>
                        <a:t>bulunmaktadırlar</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Bu </a:t>
                      </a:r>
                      <a:r>
                        <a:rPr lang="en-US" sz="900" dirty="0" err="1">
                          <a:effectLst/>
                          <a:latin typeface="Times New Roman"/>
                        </a:rPr>
                        <a:t>vatandaşlarımızın</a:t>
                      </a:r>
                      <a:r>
                        <a:rPr lang="en-US" sz="900" dirty="0">
                          <a:effectLst/>
                          <a:latin typeface="Times New Roman"/>
                        </a:rPr>
                        <a:t> </a:t>
                      </a:r>
                      <a:r>
                        <a:rPr lang="en-US" sz="900" dirty="0" err="1">
                          <a:effectLst/>
                          <a:latin typeface="Times New Roman"/>
                        </a:rPr>
                        <a:t>Devlet</a:t>
                      </a:r>
                      <a:r>
                        <a:rPr lang="en-US" sz="900" dirty="0">
                          <a:effectLst/>
                          <a:latin typeface="Times New Roman"/>
                        </a:rPr>
                        <a:t> </a:t>
                      </a:r>
                      <a:r>
                        <a:rPr lang="en-US" sz="900" dirty="0" err="1">
                          <a:effectLst/>
                          <a:latin typeface="Times New Roman"/>
                        </a:rPr>
                        <a:t>önündeki</a:t>
                      </a:r>
                      <a:r>
                        <a:rPr lang="en-US" sz="900" dirty="0">
                          <a:effectLst/>
                          <a:latin typeface="Times New Roman"/>
                        </a:rPr>
                        <a:t> </a:t>
                      </a:r>
                      <a:r>
                        <a:rPr lang="en-US" sz="900" dirty="0" err="1">
                          <a:effectLst/>
                          <a:latin typeface="Times New Roman"/>
                        </a:rPr>
                        <a:t>iş</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işlemlerinde</a:t>
                      </a:r>
                      <a:r>
                        <a:rPr lang="en-US" sz="900" dirty="0">
                          <a:effectLst/>
                          <a:latin typeface="Times New Roman"/>
                        </a:rPr>
                        <a:t> </a:t>
                      </a:r>
                      <a:r>
                        <a:rPr lang="en-US" sz="900" dirty="0" err="1">
                          <a:effectLst/>
                          <a:latin typeface="Times New Roman"/>
                        </a:rPr>
                        <a:t>kendilerine</a:t>
                      </a:r>
                      <a:r>
                        <a:rPr lang="en-US" sz="900" dirty="0">
                          <a:effectLst/>
                          <a:latin typeface="Times New Roman"/>
                        </a:rPr>
                        <a:t> </a:t>
                      </a:r>
                      <a:r>
                        <a:rPr lang="en-US" sz="900" dirty="0" err="1">
                          <a:effectLst/>
                          <a:latin typeface="Times New Roman"/>
                        </a:rPr>
                        <a:t>güçlük</a:t>
                      </a:r>
                      <a:r>
                        <a:rPr lang="en-US" sz="900" dirty="0">
                          <a:effectLst/>
                          <a:latin typeface="Times New Roman"/>
                        </a:rPr>
                        <a:t> </a:t>
                      </a:r>
                      <a:r>
                        <a:rPr lang="en-US" sz="900" dirty="0" err="1">
                          <a:effectLst/>
                          <a:latin typeface="Times New Roman"/>
                        </a:rPr>
                        <a:t>çıkarılmaması</a:t>
                      </a:r>
                      <a:r>
                        <a:rPr lang="en-US" sz="900" dirty="0">
                          <a:effectLst/>
                          <a:latin typeface="Times New Roman"/>
                        </a:rPr>
                        <a:t>, </a:t>
                      </a:r>
                      <a:r>
                        <a:rPr lang="en-US" sz="900" dirty="0" err="1">
                          <a:effectLst/>
                          <a:latin typeface="Times New Roman"/>
                        </a:rPr>
                        <a:t>haklarına</a:t>
                      </a:r>
                      <a:r>
                        <a:rPr lang="en-US" sz="900" dirty="0">
                          <a:effectLst/>
                          <a:latin typeface="Times New Roman"/>
                        </a:rPr>
                        <a:t> </a:t>
                      </a:r>
                      <a:r>
                        <a:rPr lang="en-US" sz="900" dirty="0" err="1">
                          <a:effectLst/>
                          <a:latin typeface="Times New Roman"/>
                        </a:rPr>
                        <a:t>halel</a:t>
                      </a:r>
                      <a:r>
                        <a:rPr lang="en-US" sz="900" dirty="0">
                          <a:effectLst/>
                          <a:latin typeface="Times New Roman"/>
                        </a:rPr>
                        <a:t> </a:t>
                      </a:r>
                      <a:r>
                        <a:rPr lang="en-US" sz="900" dirty="0" err="1">
                          <a:effectLst/>
                          <a:latin typeface="Times New Roman"/>
                        </a:rPr>
                        <a:t>getirilmemesi</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mevzuat</a:t>
                      </a:r>
                      <a:r>
                        <a:rPr lang="en-US" sz="900" dirty="0">
                          <a:effectLst/>
                          <a:latin typeface="Times New Roman"/>
                        </a:rPr>
                        <a:t> </a:t>
                      </a:r>
                      <a:r>
                        <a:rPr lang="en-US" sz="900" dirty="0" err="1">
                          <a:effectLst/>
                          <a:latin typeface="Times New Roman"/>
                        </a:rPr>
                        <a:t>gereği</a:t>
                      </a:r>
                      <a:r>
                        <a:rPr lang="en-US" sz="900" dirty="0">
                          <a:effectLst/>
                          <a:latin typeface="Times New Roman"/>
                        </a:rPr>
                        <a:t> </a:t>
                      </a:r>
                      <a:r>
                        <a:rPr lang="en-US" sz="900" dirty="0" err="1">
                          <a:effectLst/>
                          <a:latin typeface="Times New Roman"/>
                        </a:rPr>
                        <a:t>olduğu</a:t>
                      </a:r>
                      <a:r>
                        <a:rPr lang="en-US" sz="900" dirty="0">
                          <a:effectLst/>
                          <a:latin typeface="Times New Roman"/>
                        </a:rPr>
                        <a:t> </a:t>
                      </a:r>
                      <a:r>
                        <a:rPr lang="en-US" sz="900" dirty="0" err="1">
                          <a:effectLst/>
                          <a:latin typeface="Times New Roman"/>
                        </a:rPr>
                        <a:t>gibi</a:t>
                      </a:r>
                      <a:r>
                        <a:rPr lang="en-US" sz="900" dirty="0">
                          <a:effectLst/>
                          <a:latin typeface="Times New Roman"/>
                        </a:rPr>
                        <a:t>, </a:t>
                      </a:r>
                      <a:r>
                        <a:rPr lang="en-US" sz="900" dirty="0" err="1">
                          <a:effectLst/>
                          <a:latin typeface="Times New Roman"/>
                        </a:rPr>
                        <a:t>Devletimizin</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Türk</a:t>
                      </a:r>
                      <a:r>
                        <a:rPr lang="en-US" sz="900" dirty="0">
                          <a:effectLst/>
                          <a:latin typeface="Times New Roman"/>
                        </a:rPr>
                        <a:t> </a:t>
                      </a:r>
                      <a:r>
                        <a:rPr lang="en-US" sz="900" dirty="0" err="1">
                          <a:effectLst/>
                          <a:latin typeface="Times New Roman"/>
                        </a:rPr>
                        <a:t>ulusunun</a:t>
                      </a:r>
                      <a:r>
                        <a:rPr lang="en-US" sz="900" dirty="0">
                          <a:effectLst/>
                          <a:latin typeface="Times New Roman"/>
                        </a:rPr>
                        <a:t> </a:t>
                      </a:r>
                      <a:r>
                        <a:rPr lang="en-US" sz="900" dirty="0" err="1">
                          <a:effectLst/>
                          <a:latin typeface="Times New Roman"/>
                        </a:rPr>
                        <a:t>bir</a:t>
                      </a:r>
                      <a:r>
                        <a:rPr lang="en-US" sz="900" dirty="0">
                          <a:effectLst/>
                          <a:latin typeface="Times New Roman"/>
                        </a:rPr>
                        <a:t> </a:t>
                      </a:r>
                      <a:r>
                        <a:rPr lang="en-US" sz="900" dirty="0" err="1">
                          <a:effectLst/>
                          <a:latin typeface="Times New Roman"/>
                        </a:rPr>
                        <a:t>parçası</a:t>
                      </a:r>
                      <a:r>
                        <a:rPr lang="en-US" sz="900" dirty="0">
                          <a:effectLst/>
                          <a:latin typeface="Times New Roman"/>
                        </a:rPr>
                        <a:t> </a:t>
                      </a:r>
                      <a:r>
                        <a:rPr lang="en-US" sz="900" dirty="0" err="1">
                          <a:effectLst/>
                          <a:latin typeface="Times New Roman"/>
                        </a:rPr>
                        <a:t>olduklarının</a:t>
                      </a:r>
                      <a:r>
                        <a:rPr lang="en-US" sz="900" dirty="0">
                          <a:effectLst/>
                          <a:latin typeface="Times New Roman"/>
                        </a:rPr>
                        <a:t> </a:t>
                      </a:r>
                      <a:r>
                        <a:rPr lang="en-US" sz="900" dirty="0" err="1">
                          <a:effectLst/>
                          <a:latin typeface="Times New Roman"/>
                        </a:rPr>
                        <a:t>kendilerine</a:t>
                      </a:r>
                      <a:r>
                        <a:rPr lang="en-US" sz="900" dirty="0">
                          <a:effectLst/>
                          <a:latin typeface="Times New Roman"/>
                        </a:rPr>
                        <a:t> </a:t>
                      </a:r>
                      <a:r>
                        <a:rPr lang="en-US" sz="900" dirty="0" err="1">
                          <a:effectLst/>
                          <a:latin typeface="Times New Roman"/>
                        </a:rPr>
                        <a:t>hissettirilmesi</a:t>
                      </a:r>
                      <a:r>
                        <a:rPr lang="en-US" sz="900" dirty="0">
                          <a:effectLst/>
                          <a:latin typeface="Times New Roman"/>
                        </a:rPr>
                        <a:t> </a:t>
                      </a:r>
                      <a:r>
                        <a:rPr lang="en-US" sz="900" dirty="0" err="1">
                          <a:effectLst/>
                          <a:latin typeface="Times New Roman"/>
                        </a:rPr>
                        <a:t>açısından</a:t>
                      </a:r>
                      <a:r>
                        <a:rPr lang="en-US" sz="900" dirty="0">
                          <a:effectLst/>
                          <a:latin typeface="Times New Roman"/>
                        </a:rPr>
                        <a:t> da </a:t>
                      </a:r>
                      <a:r>
                        <a:rPr lang="en-US" sz="900" dirty="0" err="1">
                          <a:effectLst/>
                          <a:latin typeface="Times New Roman"/>
                        </a:rPr>
                        <a:t>büyük</a:t>
                      </a:r>
                      <a:r>
                        <a:rPr lang="en-US" sz="900" dirty="0">
                          <a:effectLst/>
                          <a:latin typeface="Times New Roman"/>
                        </a:rPr>
                        <a:t> </a:t>
                      </a:r>
                      <a:r>
                        <a:rPr lang="en-US" sz="900" dirty="0" err="1">
                          <a:effectLst/>
                          <a:latin typeface="Times New Roman"/>
                        </a:rPr>
                        <a:t>önem</a:t>
                      </a:r>
                      <a:r>
                        <a:rPr lang="en-US" sz="900" dirty="0">
                          <a:effectLst/>
                          <a:latin typeface="Times New Roman"/>
                        </a:rPr>
                        <a:t> </a:t>
                      </a:r>
                      <a:r>
                        <a:rPr lang="en-US" sz="900" dirty="0" err="1">
                          <a:effectLst/>
                          <a:latin typeface="Times New Roman"/>
                        </a:rPr>
                        <a:t>taşımaktadır</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Son </a:t>
                      </a:r>
                      <a:r>
                        <a:rPr lang="en-US" sz="900" dirty="0" err="1">
                          <a:effectLst/>
                          <a:latin typeface="Times New Roman"/>
                        </a:rPr>
                        <a:t>yıllarda</a:t>
                      </a:r>
                      <a:r>
                        <a:rPr lang="en-US" sz="900" dirty="0">
                          <a:effectLst/>
                          <a:latin typeface="Times New Roman"/>
                        </a:rPr>
                        <a:t> </a:t>
                      </a:r>
                      <a:r>
                        <a:rPr lang="en-US" sz="900" dirty="0" err="1">
                          <a:effectLst/>
                          <a:latin typeface="Times New Roman"/>
                        </a:rPr>
                        <a:t>sürdürülen</a:t>
                      </a:r>
                      <a:r>
                        <a:rPr lang="en-US" sz="900" dirty="0">
                          <a:effectLst/>
                          <a:latin typeface="Times New Roman"/>
                        </a:rPr>
                        <a:t> </a:t>
                      </a:r>
                      <a:r>
                        <a:rPr lang="en-US" sz="900" dirty="0" err="1">
                          <a:effectLst/>
                          <a:latin typeface="Times New Roman"/>
                        </a:rPr>
                        <a:t>demokratikleşme</a:t>
                      </a:r>
                      <a:r>
                        <a:rPr lang="en-US" sz="900" dirty="0">
                          <a:effectLst/>
                          <a:latin typeface="Times New Roman"/>
                        </a:rPr>
                        <a:t> </a:t>
                      </a:r>
                      <a:r>
                        <a:rPr lang="en-US" sz="900" dirty="0" err="1">
                          <a:effectLst/>
                          <a:latin typeface="Times New Roman"/>
                        </a:rPr>
                        <a:t>çalışmaları</a:t>
                      </a:r>
                      <a:r>
                        <a:rPr lang="en-US" sz="900" dirty="0">
                          <a:effectLst/>
                          <a:latin typeface="Times New Roman"/>
                        </a:rPr>
                        <a:t> </a:t>
                      </a:r>
                      <a:r>
                        <a:rPr lang="en-US" sz="900" dirty="0" err="1">
                          <a:effectLst/>
                          <a:latin typeface="Times New Roman"/>
                        </a:rPr>
                        <a:t>çerçevesinde</a:t>
                      </a:r>
                      <a:r>
                        <a:rPr lang="en-US" sz="900" dirty="0">
                          <a:effectLst/>
                          <a:latin typeface="Times New Roman"/>
                        </a:rPr>
                        <a:t> </a:t>
                      </a:r>
                      <a:r>
                        <a:rPr lang="en-US" sz="900" dirty="0" err="1">
                          <a:effectLst/>
                          <a:latin typeface="Times New Roman"/>
                        </a:rPr>
                        <a:t>ülkemizdeki</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azınlıkları</a:t>
                      </a:r>
                      <a:r>
                        <a:rPr lang="en-US" sz="900" dirty="0">
                          <a:effectLst/>
                          <a:latin typeface="Times New Roman"/>
                        </a:rPr>
                        <a:t> </a:t>
                      </a:r>
                      <a:r>
                        <a:rPr lang="en-US" sz="900" dirty="0" err="1">
                          <a:effectLst/>
                          <a:latin typeface="Times New Roman"/>
                        </a:rPr>
                        <a:t>ilgilendiren</a:t>
                      </a:r>
                      <a:r>
                        <a:rPr lang="en-US" sz="900" dirty="0">
                          <a:effectLst/>
                          <a:latin typeface="Times New Roman"/>
                        </a:rPr>
                        <a:t> </a:t>
                      </a:r>
                      <a:r>
                        <a:rPr lang="en-US" sz="900" dirty="0" err="1">
                          <a:effectLst/>
                          <a:latin typeface="Times New Roman"/>
                        </a:rPr>
                        <a:t>konularda</a:t>
                      </a:r>
                      <a:r>
                        <a:rPr lang="en-US" sz="900" dirty="0">
                          <a:effectLst/>
                          <a:latin typeface="Times New Roman"/>
                        </a:rPr>
                        <a:t> </a:t>
                      </a:r>
                      <a:r>
                        <a:rPr lang="en-US" sz="900" dirty="0" err="1">
                          <a:effectLst/>
                          <a:latin typeface="Times New Roman"/>
                        </a:rPr>
                        <a:t>yapılan</a:t>
                      </a:r>
                      <a:r>
                        <a:rPr lang="en-US" sz="900" dirty="0">
                          <a:effectLst/>
                          <a:latin typeface="Times New Roman"/>
                        </a:rPr>
                        <a:t> </a:t>
                      </a:r>
                      <a:r>
                        <a:rPr lang="en-US" sz="900" dirty="0" err="1">
                          <a:effectLst/>
                          <a:latin typeface="Times New Roman"/>
                        </a:rPr>
                        <a:t>düzenlemelere</a:t>
                      </a:r>
                      <a:r>
                        <a:rPr lang="en-US" sz="900" dirty="0">
                          <a:effectLst/>
                          <a:latin typeface="Times New Roman"/>
                        </a:rPr>
                        <a:t> </a:t>
                      </a:r>
                      <a:r>
                        <a:rPr lang="en-US" sz="900" dirty="0" err="1">
                          <a:effectLst/>
                          <a:latin typeface="Times New Roman"/>
                        </a:rPr>
                        <a:t>rağmen</a:t>
                      </a:r>
                      <a:r>
                        <a:rPr lang="en-US" sz="900" dirty="0">
                          <a:effectLst/>
                          <a:latin typeface="Times New Roman"/>
                        </a:rPr>
                        <a:t>, </a:t>
                      </a:r>
                      <a:r>
                        <a:rPr lang="en-US" sz="900" dirty="0" err="1">
                          <a:effectLst/>
                          <a:latin typeface="Times New Roman"/>
                        </a:rPr>
                        <a:t>uygulamadan</a:t>
                      </a:r>
                      <a:r>
                        <a:rPr lang="en-US" sz="900" dirty="0">
                          <a:effectLst/>
                          <a:latin typeface="Times New Roman"/>
                        </a:rPr>
                        <a:t> </a:t>
                      </a:r>
                      <a:r>
                        <a:rPr lang="en-US" sz="900" dirty="0" err="1">
                          <a:effectLst/>
                          <a:latin typeface="Times New Roman"/>
                        </a:rPr>
                        <a:t>kaynaklanan</a:t>
                      </a:r>
                      <a:r>
                        <a:rPr lang="en-US" sz="900" dirty="0">
                          <a:effectLst/>
                          <a:latin typeface="Times New Roman"/>
                        </a:rPr>
                        <a:t> </a:t>
                      </a:r>
                      <a:r>
                        <a:rPr lang="en-US" sz="900" dirty="0" err="1">
                          <a:effectLst/>
                          <a:latin typeface="Times New Roman"/>
                        </a:rPr>
                        <a:t>bazı</a:t>
                      </a:r>
                      <a:r>
                        <a:rPr lang="en-US" sz="900" dirty="0">
                          <a:effectLst/>
                          <a:latin typeface="Times New Roman"/>
                        </a:rPr>
                        <a:t> </a:t>
                      </a:r>
                      <a:r>
                        <a:rPr lang="en-US" sz="900" dirty="0" err="1">
                          <a:effectLst/>
                          <a:latin typeface="Times New Roman"/>
                        </a:rPr>
                        <a:t>sebeplerle</a:t>
                      </a:r>
                      <a:r>
                        <a:rPr lang="en-US" sz="900" dirty="0">
                          <a:effectLst/>
                          <a:latin typeface="Times New Roman"/>
                        </a:rPr>
                        <a:t> </a:t>
                      </a:r>
                      <a:r>
                        <a:rPr lang="en-US" sz="900" dirty="0" err="1">
                          <a:effectLst/>
                          <a:latin typeface="Times New Roman"/>
                        </a:rPr>
                        <a:t>bu</a:t>
                      </a:r>
                      <a:r>
                        <a:rPr lang="en-US" sz="900" dirty="0">
                          <a:effectLst/>
                          <a:latin typeface="Times New Roman"/>
                        </a:rPr>
                        <a:t> </a:t>
                      </a:r>
                      <a:r>
                        <a:rPr lang="en-US" sz="900" dirty="0" err="1">
                          <a:effectLst/>
                          <a:latin typeface="Times New Roman"/>
                        </a:rPr>
                        <a:t>konudaki</a:t>
                      </a:r>
                      <a:r>
                        <a:rPr lang="en-US" sz="900" dirty="0">
                          <a:effectLst/>
                          <a:latin typeface="Times New Roman"/>
                        </a:rPr>
                        <a:t> </a:t>
                      </a:r>
                      <a:r>
                        <a:rPr lang="en-US" sz="900" dirty="0" err="1">
                          <a:effectLst/>
                          <a:latin typeface="Times New Roman"/>
                        </a:rPr>
                        <a:t>sorunların</a:t>
                      </a:r>
                      <a:r>
                        <a:rPr lang="en-US" sz="900" dirty="0">
                          <a:effectLst/>
                          <a:latin typeface="Times New Roman"/>
                        </a:rPr>
                        <a:t> tam </a:t>
                      </a:r>
                      <a:r>
                        <a:rPr lang="en-US" sz="900" dirty="0" err="1">
                          <a:effectLst/>
                          <a:latin typeface="Times New Roman"/>
                        </a:rPr>
                        <a:t>anlamıyla</a:t>
                      </a:r>
                      <a:r>
                        <a:rPr lang="en-US" sz="900" dirty="0">
                          <a:effectLst/>
                          <a:latin typeface="Times New Roman"/>
                        </a:rPr>
                        <a:t> </a:t>
                      </a:r>
                      <a:r>
                        <a:rPr lang="en-US" sz="900" dirty="0" err="1">
                          <a:effectLst/>
                          <a:latin typeface="Times New Roman"/>
                        </a:rPr>
                        <a:t>giderilemediği</a:t>
                      </a:r>
                      <a:r>
                        <a:rPr lang="en-US" sz="900" dirty="0">
                          <a:effectLst/>
                          <a:latin typeface="Times New Roman"/>
                        </a:rPr>
                        <a:t> </a:t>
                      </a:r>
                      <a:r>
                        <a:rPr lang="en-US" sz="900" dirty="0" err="1">
                          <a:effectLst/>
                          <a:latin typeface="Times New Roman"/>
                        </a:rPr>
                        <a:t>görülmektedir</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Bu </a:t>
                      </a:r>
                      <a:r>
                        <a:rPr lang="en-US" sz="900" dirty="0" err="1">
                          <a:effectLst/>
                          <a:latin typeface="Times New Roman"/>
                        </a:rPr>
                        <a:t>itibarla</a:t>
                      </a:r>
                      <a:r>
                        <a:rPr lang="en-US" sz="900" dirty="0">
                          <a:effectLst/>
                          <a:latin typeface="Times New Roman"/>
                        </a:rPr>
                        <a:t>, </a:t>
                      </a:r>
                      <a:r>
                        <a:rPr lang="en-US" sz="900" dirty="0" err="1">
                          <a:effectLst/>
                          <a:latin typeface="Times New Roman"/>
                        </a:rPr>
                        <a:t>kontrolü</a:t>
                      </a:r>
                      <a:r>
                        <a:rPr lang="en-US" sz="900" dirty="0">
                          <a:effectLst/>
                          <a:latin typeface="Times New Roman"/>
                        </a:rPr>
                        <a:t> </a:t>
                      </a:r>
                      <a:r>
                        <a:rPr lang="en-US" sz="900" dirty="0" err="1">
                          <a:effectLst/>
                          <a:latin typeface="Times New Roman"/>
                        </a:rPr>
                        <a:t>belediyelere</a:t>
                      </a:r>
                      <a:r>
                        <a:rPr lang="en-US" sz="900" dirty="0">
                          <a:effectLst/>
                          <a:latin typeface="Times New Roman"/>
                        </a:rPr>
                        <a:t> </a:t>
                      </a:r>
                      <a:r>
                        <a:rPr lang="en-US" sz="900" dirty="0" err="1">
                          <a:effectLst/>
                          <a:latin typeface="Times New Roman"/>
                        </a:rPr>
                        <a:t>geçmiş</a:t>
                      </a:r>
                      <a:r>
                        <a:rPr lang="en-US" sz="900" dirty="0">
                          <a:effectLst/>
                          <a:latin typeface="Times New Roman"/>
                        </a:rPr>
                        <a:t> </a:t>
                      </a:r>
                      <a:r>
                        <a:rPr lang="en-US" sz="900" dirty="0" err="1">
                          <a:effectLst/>
                          <a:latin typeface="Times New Roman"/>
                        </a:rPr>
                        <a:t>olan</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mezarlıklarının</a:t>
                      </a:r>
                      <a:r>
                        <a:rPr lang="en-US" sz="900" dirty="0">
                          <a:effectLst/>
                          <a:latin typeface="Times New Roman"/>
                        </a:rPr>
                        <a:t> </a:t>
                      </a:r>
                      <a:r>
                        <a:rPr lang="en-US" sz="900" dirty="0" err="1">
                          <a:effectLst/>
                          <a:latin typeface="Times New Roman"/>
                        </a:rPr>
                        <a:t>korunma</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bakımı</a:t>
                      </a:r>
                      <a:r>
                        <a:rPr lang="en-US" sz="900" dirty="0">
                          <a:effectLst/>
                          <a:latin typeface="Times New Roman"/>
                        </a:rPr>
                        <a:t> </a:t>
                      </a:r>
                      <a:r>
                        <a:rPr lang="en-US" sz="900" dirty="0" err="1">
                          <a:effectLst/>
                          <a:latin typeface="Times New Roman"/>
                        </a:rPr>
                        <a:t>konularında</a:t>
                      </a:r>
                      <a:r>
                        <a:rPr lang="en-US" sz="900" dirty="0">
                          <a:effectLst/>
                          <a:latin typeface="Times New Roman"/>
                        </a:rPr>
                        <a:t> </a:t>
                      </a:r>
                      <a:r>
                        <a:rPr lang="en-US" sz="900" dirty="0" err="1">
                          <a:effectLst/>
                          <a:latin typeface="Times New Roman"/>
                        </a:rPr>
                        <a:t>gereken</a:t>
                      </a:r>
                      <a:r>
                        <a:rPr lang="en-US" sz="900" dirty="0">
                          <a:effectLst/>
                          <a:latin typeface="Times New Roman"/>
                        </a:rPr>
                        <a:t> </a:t>
                      </a:r>
                      <a:r>
                        <a:rPr lang="en-US" sz="900" dirty="0" err="1">
                          <a:effectLst/>
                          <a:latin typeface="Times New Roman"/>
                        </a:rPr>
                        <a:t>özenin</a:t>
                      </a:r>
                      <a:r>
                        <a:rPr lang="en-US" sz="900" dirty="0">
                          <a:effectLst/>
                          <a:latin typeface="Times New Roman"/>
                        </a:rPr>
                        <a:t> </a:t>
                      </a:r>
                      <a:r>
                        <a:rPr lang="en-US" sz="900" dirty="0" err="1">
                          <a:effectLst/>
                          <a:latin typeface="Times New Roman"/>
                        </a:rPr>
                        <a:t>gösterilmesi</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cemaat</a:t>
                      </a:r>
                      <a:r>
                        <a:rPr lang="en-US" sz="900" dirty="0">
                          <a:effectLst/>
                          <a:latin typeface="Times New Roman"/>
                        </a:rPr>
                        <a:t> </a:t>
                      </a:r>
                      <a:r>
                        <a:rPr lang="en-US" sz="900" dirty="0" err="1">
                          <a:effectLst/>
                          <a:latin typeface="Times New Roman"/>
                        </a:rPr>
                        <a:t>vakıfları</a:t>
                      </a:r>
                      <a:r>
                        <a:rPr lang="en-US" sz="900" dirty="0">
                          <a:effectLst/>
                          <a:latin typeface="Times New Roman"/>
                        </a:rPr>
                        <a:t> </a:t>
                      </a:r>
                      <a:r>
                        <a:rPr lang="en-US" sz="900" dirty="0" err="1">
                          <a:effectLst/>
                          <a:latin typeface="Times New Roman"/>
                        </a:rPr>
                        <a:t>lehine</a:t>
                      </a:r>
                      <a:r>
                        <a:rPr lang="en-US" sz="900" dirty="0">
                          <a:effectLst/>
                          <a:latin typeface="Times New Roman"/>
                        </a:rPr>
                        <a:t> </a:t>
                      </a:r>
                      <a:r>
                        <a:rPr lang="en-US" sz="900" dirty="0" err="1">
                          <a:effectLst/>
                          <a:latin typeface="Times New Roman"/>
                        </a:rPr>
                        <a:t>sonuçlanan</a:t>
                      </a:r>
                      <a:r>
                        <a:rPr lang="en-US" sz="900" dirty="0">
                          <a:effectLst/>
                          <a:latin typeface="Times New Roman"/>
                        </a:rPr>
                        <a:t> </a:t>
                      </a:r>
                      <a:r>
                        <a:rPr lang="en-US" sz="900" dirty="0" err="1">
                          <a:effectLst/>
                          <a:latin typeface="Times New Roman"/>
                        </a:rPr>
                        <a:t>mahkeme</a:t>
                      </a:r>
                      <a:r>
                        <a:rPr lang="en-US" sz="900" dirty="0">
                          <a:effectLst/>
                          <a:latin typeface="Times New Roman"/>
                        </a:rPr>
                        <a:t> </a:t>
                      </a:r>
                      <a:r>
                        <a:rPr lang="en-US" sz="900" dirty="0" err="1">
                          <a:effectLst/>
                          <a:latin typeface="Times New Roman"/>
                        </a:rPr>
                        <a:t>kararlarının</a:t>
                      </a:r>
                      <a:r>
                        <a:rPr lang="en-US" sz="900" dirty="0">
                          <a:effectLst/>
                          <a:latin typeface="Times New Roman"/>
                        </a:rPr>
                        <a:t> </a:t>
                      </a:r>
                      <a:r>
                        <a:rPr lang="en-US" sz="900" dirty="0" err="1">
                          <a:effectLst/>
                          <a:latin typeface="Times New Roman"/>
                        </a:rPr>
                        <a:t>tapu</a:t>
                      </a:r>
                      <a:r>
                        <a:rPr lang="en-US" sz="900" dirty="0">
                          <a:effectLst/>
                          <a:latin typeface="Times New Roman"/>
                        </a:rPr>
                        <a:t> </a:t>
                      </a:r>
                      <a:r>
                        <a:rPr lang="en-US" sz="900" dirty="0" err="1">
                          <a:effectLst/>
                          <a:latin typeface="Times New Roman"/>
                        </a:rPr>
                        <a:t>dairelerince</a:t>
                      </a:r>
                      <a:r>
                        <a:rPr lang="en-US" sz="900" dirty="0">
                          <a:effectLst/>
                          <a:latin typeface="Times New Roman"/>
                        </a:rPr>
                        <a:t> </a:t>
                      </a:r>
                      <a:r>
                        <a:rPr lang="en-US" sz="900" dirty="0" err="1">
                          <a:effectLst/>
                          <a:latin typeface="Times New Roman"/>
                        </a:rPr>
                        <a:t>hassasiyetle</a:t>
                      </a:r>
                      <a:r>
                        <a:rPr lang="en-US" sz="900" dirty="0">
                          <a:effectLst/>
                          <a:latin typeface="Times New Roman"/>
                        </a:rPr>
                        <a:t> </a:t>
                      </a:r>
                      <a:r>
                        <a:rPr lang="en-US" sz="900" dirty="0" err="1">
                          <a:effectLst/>
                          <a:latin typeface="Times New Roman"/>
                        </a:rPr>
                        <a:t>uygulanması</a:t>
                      </a:r>
                      <a:r>
                        <a:rPr lang="en-US" sz="900" dirty="0">
                          <a:effectLst/>
                          <a:latin typeface="Times New Roman"/>
                        </a:rPr>
                        <a:t>, </a:t>
                      </a:r>
                      <a:r>
                        <a:rPr lang="en-US" sz="900" dirty="0" err="1">
                          <a:effectLst/>
                          <a:latin typeface="Times New Roman"/>
                        </a:rPr>
                        <a:t>taviz</a:t>
                      </a:r>
                      <a:r>
                        <a:rPr lang="en-US" sz="900" dirty="0">
                          <a:effectLst/>
                          <a:latin typeface="Times New Roman"/>
                        </a:rPr>
                        <a:t> </a:t>
                      </a:r>
                      <a:r>
                        <a:rPr lang="en-US" sz="900" dirty="0" err="1">
                          <a:effectLst/>
                          <a:latin typeface="Times New Roman"/>
                        </a:rPr>
                        <a:t>bedeli</a:t>
                      </a:r>
                      <a:r>
                        <a:rPr lang="en-US" sz="900" dirty="0">
                          <a:effectLst/>
                          <a:latin typeface="Times New Roman"/>
                        </a:rPr>
                        <a:t> </a:t>
                      </a:r>
                      <a:r>
                        <a:rPr lang="en-US" sz="900" dirty="0" err="1">
                          <a:effectLst/>
                          <a:latin typeface="Times New Roman"/>
                        </a:rPr>
                        <a:t>ile</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uygulamalarda</a:t>
                      </a:r>
                      <a:r>
                        <a:rPr lang="en-US" sz="900" dirty="0">
                          <a:effectLst/>
                          <a:latin typeface="Times New Roman"/>
                        </a:rPr>
                        <a:t> </a:t>
                      </a:r>
                      <a:r>
                        <a:rPr lang="en-US" sz="900" dirty="0" err="1">
                          <a:effectLst/>
                          <a:latin typeface="Times New Roman"/>
                        </a:rPr>
                        <a:t>mağduriyetlere</a:t>
                      </a:r>
                      <a:r>
                        <a:rPr lang="en-US" sz="900" dirty="0">
                          <a:effectLst/>
                          <a:latin typeface="Times New Roman"/>
                        </a:rPr>
                        <a:t> </a:t>
                      </a:r>
                      <a:r>
                        <a:rPr lang="en-US" sz="900" dirty="0" err="1">
                          <a:effectLst/>
                          <a:latin typeface="Times New Roman"/>
                        </a:rPr>
                        <a:t>sebep</a:t>
                      </a:r>
                      <a:r>
                        <a:rPr lang="en-US" sz="900" dirty="0">
                          <a:effectLst/>
                          <a:latin typeface="Times New Roman"/>
                        </a:rPr>
                        <a:t> </a:t>
                      </a:r>
                      <a:r>
                        <a:rPr lang="en-US" sz="900" dirty="0" err="1">
                          <a:effectLst/>
                          <a:latin typeface="Times New Roman"/>
                        </a:rPr>
                        <a:t>olunmaması</a:t>
                      </a:r>
                      <a:r>
                        <a:rPr lang="en-US" sz="900" dirty="0">
                          <a:effectLst/>
                          <a:latin typeface="Times New Roman"/>
                        </a:rPr>
                        <a:t>, T.C. </a:t>
                      </a:r>
                      <a:r>
                        <a:rPr lang="en-US" sz="900" dirty="0" err="1">
                          <a:effectLst/>
                          <a:latin typeface="Times New Roman"/>
                        </a:rPr>
                        <a:t>vatandaşı</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cemaat</a:t>
                      </a:r>
                      <a:r>
                        <a:rPr lang="en-US" sz="900" dirty="0">
                          <a:effectLst/>
                          <a:latin typeface="Times New Roman"/>
                        </a:rPr>
                        <a:t> </a:t>
                      </a:r>
                      <a:r>
                        <a:rPr lang="en-US" sz="900" dirty="0" err="1">
                          <a:effectLst/>
                          <a:latin typeface="Times New Roman"/>
                        </a:rPr>
                        <a:t>liderlerinin</a:t>
                      </a:r>
                      <a:r>
                        <a:rPr lang="en-US" sz="900" dirty="0">
                          <a:effectLst/>
                          <a:latin typeface="Times New Roman"/>
                        </a:rPr>
                        <a:t> </a:t>
                      </a:r>
                      <a:r>
                        <a:rPr lang="en-US" sz="900" dirty="0" err="1">
                          <a:effectLst/>
                          <a:latin typeface="Times New Roman"/>
                        </a:rPr>
                        <a:t>protokol</a:t>
                      </a:r>
                      <a:r>
                        <a:rPr lang="en-US" sz="900" dirty="0">
                          <a:effectLst/>
                          <a:latin typeface="Times New Roman"/>
                        </a:rPr>
                        <a:t> </a:t>
                      </a:r>
                      <a:r>
                        <a:rPr lang="en-US" sz="900" dirty="0" err="1">
                          <a:effectLst/>
                          <a:latin typeface="Times New Roman"/>
                        </a:rPr>
                        <a:t>uygulamalarında</a:t>
                      </a:r>
                      <a:r>
                        <a:rPr lang="en-US" sz="900" dirty="0">
                          <a:effectLst/>
                          <a:latin typeface="Times New Roman"/>
                        </a:rPr>
                        <a:t> </a:t>
                      </a:r>
                      <a:r>
                        <a:rPr lang="en-US" sz="900" dirty="0" err="1">
                          <a:effectLst/>
                          <a:latin typeface="Times New Roman"/>
                        </a:rPr>
                        <a:t>statülerine</a:t>
                      </a:r>
                      <a:r>
                        <a:rPr lang="en-US" sz="900" dirty="0">
                          <a:effectLst/>
                          <a:latin typeface="Times New Roman"/>
                        </a:rPr>
                        <a:t> </a:t>
                      </a:r>
                      <a:r>
                        <a:rPr lang="en-US" sz="900" dirty="0" err="1">
                          <a:effectLst/>
                          <a:latin typeface="Times New Roman"/>
                        </a:rPr>
                        <a:t>uygun</a:t>
                      </a:r>
                      <a:r>
                        <a:rPr lang="en-US" sz="900" dirty="0">
                          <a:effectLst/>
                          <a:latin typeface="Times New Roman"/>
                        </a:rPr>
                        <a:t> </a:t>
                      </a:r>
                      <a:r>
                        <a:rPr lang="en-US" sz="900" dirty="0" err="1">
                          <a:effectLst/>
                          <a:latin typeface="Times New Roman"/>
                        </a:rPr>
                        <a:t>bir</a:t>
                      </a:r>
                      <a:r>
                        <a:rPr lang="en-US" sz="900" dirty="0">
                          <a:effectLst/>
                          <a:latin typeface="Times New Roman"/>
                        </a:rPr>
                        <a:t> </a:t>
                      </a:r>
                      <a:r>
                        <a:rPr lang="en-US" sz="900" dirty="0" err="1">
                          <a:effectLst/>
                          <a:latin typeface="Times New Roman"/>
                        </a:rPr>
                        <a:t>şekilde</a:t>
                      </a:r>
                      <a:r>
                        <a:rPr lang="en-US" sz="900" dirty="0">
                          <a:effectLst/>
                          <a:latin typeface="Times New Roman"/>
                        </a:rPr>
                        <a:t> </a:t>
                      </a:r>
                      <a:r>
                        <a:rPr lang="en-US" sz="900" dirty="0" err="1">
                          <a:effectLst/>
                          <a:latin typeface="Times New Roman"/>
                        </a:rPr>
                        <a:t>konumlandırılmaları</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cemaatler</a:t>
                      </a:r>
                      <a:r>
                        <a:rPr lang="en-US" sz="900" dirty="0">
                          <a:effectLst/>
                          <a:latin typeface="Times New Roman"/>
                        </a:rPr>
                        <a:t> </a:t>
                      </a:r>
                      <a:r>
                        <a:rPr lang="en-US" sz="900" dirty="0" err="1">
                          <a:effectLst/>
                          <a:latin typeface="Times New Roman"/>
                        </a:rPr>
                        <a:t>aleyhine</a:t>
                      </a:r>
                      <a:r>
                        <a:rPr lang="en-US" sz="900" dirty="0">
                          <a:effectLst/>
                          <a:latin typeface="Times New Roman"/>
                        </a:rPr>
                        <a:t> </a:t>
                      </a:r>
                      <a:r>
                        <a:rPr lang="en-US" sz="900" dirty="0" err="1">
                          <a:effectLst/>
                          <a:latin typeface="Times New Roman"/>
                        </a:rPr>
                        <a:t>yapılan</a:t>
                      </a:r>
                      <a:r>
                        <a:rPr lang="en-US" sz="900" dirty="0">
                          <a:effectLst/>
                          <a:latin typeface="Times New Roman"/>
                        </a:rPr>
                        <a:t> kin </a:t>
                      </a:r>
                      <a:r>
                        <a:rPr lang="en-US" sz="900" dirty="0" err="1">
                          <a:effectLst/>
                          <a:latin typeface="Times New Roman"/>
                        </a:rPr>
                        <a:t>ve</a:t>
                      </a:r>
                      <a:r>
                        <a:rPr lang="en-US" sz="900" dirty="0">
                          <a:effectLst/>
                          <a:latin typeface="Times New Roman"/>
                        </a:rPr>
                        <a:t> </a:t>
                      </a:r>
                      <a:r>
                        <a:rPr lang="en-US" sz="900" dirty="0" err="1">
                          <a:effectLst/>
                          <a:latin typeface="Times New Roman"/>
                        </a:rPr>
                        <a:t>düşmanlığı</a:t>
                      </a:r>
                      <a:r>
                        <a:rPr lang="en-US" sz="900" dirty="0">
                          <a:effectLst/>
                          <a:latin typeface="Times New Roman"/>
                        </a:rPr>
                        <a:t> </a:t>
                      </a:r>
                      <a:r>
                        <a:rPr lang="en-US" sz="900" dirty="0" err="1">
                          <a:effectLst/>
                          <a:latin typeface="Times New Roman"/>
                        </a:rPr>
                        <a:t>teşvik</a:t>
                      </a:r>
                      <a:r>
                        <a:rPr lang="en-US" sz="900" dirty="0">
                          <a:effectLst/>
                          <a:latin typeface="Times New Roman"/>
                        </a:rPr>
                        <a:t> </a:t>
                      </a:r>
                      <a:r>
                        <a:rPr lang="en-US" sz="900" dirty="0" err="1">
                          <a:effectLst/>
                          <a:latin typeface="Times New Roman"/>
                        </a:rPr>
                        <a:t>edici</a:t>
                      </a:r>
                      <a:r>
                        <a:rPr lang="en-US" sz="900" dirty="0">
                          <a:effectLst/>
                          <a:latin typeface="Times New Roman"/>
                        </a:rPr>
                        <a:t> </a:t>
                      </a:r>
                      <a:r>
                        <a:rPr lang="en-US" sz="900" dirty="0" err="1">
                          <a:effectLst/>
                          <a:latin typeface="Times New Roman"/>
                        </a:rPr>
                        <a:t>yayınlara</a:t>
                      </a:r>
                      <a:r>
                        <a:rPr lang="en-US" sz="900" dirty="0">
                          <a:effectLst/>
                          <a:latin typeface="Times New Roman"/>
                        </a:rPr>
                        <a:t> </a:t>
                      </a:r>
                      <a:r>
                        <a:rPr lang="en-US" sz="900" dirty="0" err="1">
                          <a:effectLst/>
                          <a:latin typeface="Times New Roman"/>
                        </a:rPr>
                        <a:t>karşı</a:t>
                      </a:r>
                      <a:r>
                        <a:rPr lang="en-US" sz="900" dirty="0">
                          <a:effectLst/>
                          <a:latin typeface="Times New Roman"/>
                        </a:rPr>
                        <a:t> </a:t>
                      </a:r>
                      <a:r>
                        <a:rPr lang="en-US" sz="900" dirty="0" err="1">
                          <a:effectLst/>
                          <a:latin typeface="Times New Roman"/>
                        </a:rPr>
                        <a:t>gerekli</a:t>
                      </a:r>
                      <a:r>
                        <a:rPr lang="en-US" sz="900" dirty="0">
                          <a:effectLst/>
                          <a:latin typeface="Times New Roman"/>
                        </a:rPr>
                        <a:t> </a:t>
                      </a:r>
                      <a:r>
                        <a:rPr lang="en-US" sz="900" dirty="0" err="1">
                          <a:effectLst/>
                          <a:latin typeface="Times New Roman"/>
                        </a:rPr>
                        <a:t>yasal</a:t>
                      </a:r>
                      <a:r>
                        <a:rPr lang="en-US" sz="900" dirty="0">
                          <a:effectLst/>
                          <a:latin typeface="Times New Roman"/>
                        </a:rPr>
                        <a:t> </a:t>
                      </a:r>
                      <a:r>
                        <a:rPr lang="en-US" sz="900" dirty="0" err="1">
                          <a:effectLst/>
                          <a:latin typeface="Times New Roman"/>
                        </a:rPr>
                        <a:t>işlemlerin</a:t>
                      </a:r>
                      <a:r>
                        <a:rPr lang="en-US" sz="900" dirty="0">
                          <a:effectLst/>
                          <a:latin typeface="Times New Roman"/>
                        </a:rPr>
                        <a:t> </a:t>
                      </a:r>
                      <a:r>
                        <a:rPr lang="en-US" sz="900" dirty="0" err="1">
                          <a:effectLst/>
                          <a:latin typeface="Times New Roman"/>
                        </a:rPr>
                        <a:t>derhal</a:t>
                      </a:r>
                      <a:r>
                        <a:rPr lang="en-US" sz="900" dirty="0">
                          <a:effectLst/>
                          <a:latin typeface="Times New Roman"/>
                        </a:rPr>
                        <a:t> </a:t>
                      </a:r>
                      <a:r>
                        <a:rPr lang="en-US" sz="900" dirty="0" err="1">
                          <a:effectLst/>
                          <a:latin typeface="Times New Roman"/>
                        </a:rPr>
                        <a:t>başlatılması</a:t>
                      </a:r>
                      <a:r>
                        <a:rPr lang="en-US" sz="900" dirty="0">
                          <a:effectLst/>
                          <a:latin typeface="Times New Roman"/>
                        </a:rPr>
                        <a:t> </a:t>
                      </a:r>
                      <a:r>
                        <a:rPr lang="en-US" sz="900" dirty="0" err="1">
                          <a:effectLst/>
                          <a:latin typeface="Times New Roman"/>
                        </a:rPr>
                        <a:t>gibi</a:t>
                      </a:r>
                      <a:r>
                        <a:rPr lang="en-US" sz="900" dirty="0">
                          <a:effectLst/>
                          <a:latin typeface="Times New Roman"/>
                        </a:rPr>
                        <a:t> </a:t>
                      </a:r>
                      <a:r>
                        <a:rPr lang="en-US" sz="900" dirty="0" err="1">
                          <a:effectLst/>
                          <a:latin typeface="Times New Roman"/>
                        </a:rPr>
                        <a:t>uygulamalar</a:t>
                      </a:r>
                      <a:r>
                        <a:rPr lang="en-US" sz="900" dirty="0">
                          <a:effectLst/>
                          <a:latin typeface="Times New Roman"/>
                        </a:rPr>
                        <a:t> </a:t>
                      </a:r>
                      <a:r>
                        <a:rPr lang="en-US" sz="900" dirty="0" err="1">
                          <a:effectLst/>
                          <a:latin typeface="Times New Roman"/>
                        </a:rPr>
                        <a:t>örnek</a:t>
                      </a:r>
                      <a:r>
                        <a:rPr lang="en-US" sz="900" dirty="0">
                          <a:effectLst/>
                          <a:latin typeface="Times New Roman"/>
                        </a:rPr>
                        <a:t> </a:t>
                      </a:r>
                      <a:r>
                        <a:rPr lang="en-US" sz="900" dirty="0" err="1">
                          <a:effectLst/>
                          <a:latin typeface="Times New Roman"/>
                        </a:rPr>
                        <a:t>olmak</a:t>
                      </a:r>
                      <a:r>
                        <a:rPr lang="en-US" sz="900" dirty="0">
                          <a:effectLst/>
                          <a:latin typeface="Times New Roman"/>
                        </a:rPr>
                        <a:t> </a:t>
                      </a:r>
                      <a:r>
                        <a:rPr lang="en-US" sz="900" dirty="0" err="1">
                          <a:effectLst/>
                          <a:latin typeface="Times New Roman"/>
                        </a:rPr>
                        <a:t>üzere</a:t>
                      </a:r>
                      <a:r>
                        <a:rPr lang="en-US" sz="900" dirty="0">
                          <a:effectLst/>
                          <a:latin typeface="Times New Roman"/>
                        </a:rPr>
                        <a:t>, </a:t>
                      </a:r>
                      <a:r>
                        <a:rPr lang="en-US" sz="900" dirty="0" err="1">
                          <a:effectLst/>
                          <a:latin typeface="Times New Roman"/>
                        </a:rPr>
                        <a:t>gayrimüslim</a:t>
                      </a:r>
                      <a:r>
                        <a:rPr lang="en-US" sz="900" dirty="0">
                          <a:effectLst/>
                          <a:latin typeface="Times New Roman"/>
                        </a:rPr>
                        <a:t> </a:t>
                      </a:r>
                      <a:r>
                        <a:rPr lang="en-US" sz="900" dirty="0" err="1">
                          <a:effectLst/>
                          <a:latin typeface="Times New Roman"/>
                        </a:rPr>
                        <a:t>azınlıklarla</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tüm</a:t>
                      </a:r>
                      <a:r>
                        <a:rPr lang="en-US" sz="900" dirty="0">
                          <a:effectLst/>
                          <a:latin typeface="Times New Roman"/>
                        </a:rPr>
                        <a:t> </a:t>
                      </a:r>
                      <a:r>
                        <a:rPr lang="en-US" sz="900" dirty="0" err="1">
                          <a:effectLst/>
                          <a:latin typeface="Times New Roman"/>
                        </a:rPr>
                        <a:t>uygulamalarda</a:t>
                      </a:r>
                      <a:r>
                        <a:rPr lang="en-US" sz="900" dirty="0">
                          <a:effectLst/>
                          <a:latin typeface="Times New Roman"/>
                        </a:rPr>
                        <a:t> </a:t>
                      </a:r>
                      <a:r>
                        <a:rPr lang="en-US" sz="900" dirty="0" err="1">
                          <a:effectLst/>
                          <a:latin typeface="Times New Roman"/>
                        </a:rPr>
                        <a:t>yukarıda</a:t>
                      </a:r>
                      <a:r>
                        <a:rPr lang="en-US" sz="900" dirty="0">
                          <a:effectLst/>
                          <a:latin typeface="Times New Roman"/>
                        </a:rPr>
                        <a:t> </a:t>
                      </a:r>
                      <a:r>
                        <a:rPr lang="en-US" sz="900" dirty="0" err="1">
                          <a:effectLst/>
                          <a:latin typeface="Times New Roman"/>
                        </a:rPr>
                        <a:t>bahsedilen</a:t>
                      </a:r>
                      <a:r>
                        <a:rPr lang="en-US" sz="900" dirty="0">
                          <a:effectLst/>
                          <a:latin typeface="Times New Roman"/>
                        </a:rPr>
                        <a:t> </a:t>
                      </a:r>
                      <a:r>
                        <a:rPr lang="en-US" sz="900" dirty="0" err="1">
                          <a:effectLst/>
                          <a:latin typeface="Times New Roman"/>
                        </a:rPr>
                        <a:t>bilinçle</a:t>
                      </a:r>
                      <a:r>
                        <a:rPr lang="en-US" sz="900" dirty="0">
                          <a:effectLst/>
                          <a:latin typeface="Times New Roman"/>
                        </a:rPr>
                        <a:t> </a:t>
                      </a:r>
                      <a:r>
                        <a:rPr lang="en-US" sz="900" dirty="0" err="1">
                          <a:effectLst/>
                          <a:latin typeface="Times New Roman"/>
                        </a:rPr>
                        <a:t>hareket</a:t>
                      </a:r>
                      <a:r>
                        <a:rPr lang="en-US" sz="900" dirty="0">
                          <a:effectLst/>
                          <a:latin typeface="Times New Roman"/>
                        </a:rPr>
                        <a:t> </a:t>
                      </a:r>
                      <a:r>
                        <a:rPr lang="en-US" sz="900" dirty="0" err="1">
                          <a:effectLst/>
                          <a:latin typeface="Times New Roman"/>
                        </a:rPr>
                        <a:t>edilmesi</a:t>
                      </a:r>
                      <a:r>
                        <a:rPr lang="en-US" sz="900" dirty="0">
                          <a:effectLst/>
                          <a:latin typeface="Times New Roman"/>
                        </a:rPr>
                        <a:t> </a:t>
                      </a:r>
                      <a:r>
                        <a:rPr lang="en-US" sz="900" dirty="0" err="1" smtClean="0">
                          <a:effectLst/>
                          <a:latin typeface="Times New Roman"/>
                        </a:rPr>
                        <a:t>gerekmektedir</a:t>
                      </a:r>
                      <a:r>
                        <a:rPr lang="en-US" sz="900" dirty="0" smtClean="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Bu </a:t>
                      </a:r>
                      <a:r>
                        <a:rPr lang="en-US" sz="900" dirty="0" err="1">
                          <a:effectLst/>
                          <a:latin typeface="Times New Roman"/>
                        </a:rPr>
                        <a:t>çerçevede</a:t>
                      </a:r>
                      <a:r>
                        <a:rPr lang="en-US" sz="900" dirty="0">
                          <a:effectLst/>
                          <a:latin typeface="Times New Roman"/>
                        </a:rPr>
                        <a:t>, </a:t>
                      </a:r>
                      <a:r>
                        <a:rPr lang="en-US" sz="900" dirty="0" err="1">
                          <a:effectLst/>
                          <a:latin typeface="Times New Roman"/>
                        </a:rPr>
                        <a:t>ilgili</a:t>
                      </a:r>
                      <a:r>
                        <a:rPr lang="en-US" sz="900" dirty="0">
                          <a:effectLst/>
                          <a:latin typeface="Times New Roman"/>
                        </a:rPr>
                        <a:t> </a:t>
                      </a:r>
                      <a:r>
                        <a:rPr lang="en-US" sz="900" dirty="0" err="1">
                          <a:effectLst/>
                          <a:latin typeface="Times New Roman"/>
                        </a:rPr>
                        <a:t>kurum</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kuruluşların</a:t>
                      </a:r>
                      <a:r>
                        <a:rPr lang="en-US" sz="900" dirty="0">
                          <a:effectLst/>
                          <a:latin typeface="Times New Roman"/>
                        </a:rPr>
                        <a:t> </a:t>
                      </a:r>
                      <a:r>
                        <a:rPr lang="en-US" sz="900" dirty="0" err="1">
                          <a:effectLst/>
                          <a:latin typeface="Times New Roman"/>
                        </a:rPr>
                        <a:t>bu</a:t>
                      </a:r>
                      <a:r>
                        <a:rPr lang="en-US" sz="900" dirty="0">
                          <a:effectLst/>
                          <a:latin typeface="Times New Roman"/>
                        </a:rPr>
                        <a:t> </a:t>
                      </a:r>
                      <a:r>
                        <a:rPr lang="en-US" sz="900" dirty="0" err="1">
                          <a:effectLst/>
                          <a:latin typeface="Times New Roman"/>
                        </a:rPr>
                        <a:t>konuda</a:t>
                      </a:r>
                      <a:r>
                        <a:rPr lang="en-US" sz="900" dirty="0">
                          <a:effectLst/>
                          <a:latin typeface="Times New Roman"/>
                        </a:rPr>
                        <a:t> </a:t>
                      </a:r>
                      <a:r>
                        <a:rPr lang="en-US" sz="900" dirty="0" err="1">
                          <a:effectLst/>
                          <a:latin typeface="Times New Roman"/>
                        </a:rPr>
                        <a:t>uygulamadan</a:t>
                      </a:r>
                      <a:r>
                        <a:rPr lang="en-US" sz="900" dirty="0">
                          <a:effectLst/>
                          <a:latin typeface="Times New Roman"/>
                        </a:rPr>
                        <a:t> </a:t>
                      </a:r>
                      <a:r>
                        <a:rPr lang="en-US" sz="900" dirty="0" err="1">
                          <a:effectLst/>
                          <a:latin typeface="Times New Roman"/>
                        </a:rPr>
                        <a:t>kaynaklanabilecek</a:t>
                      </a:r>
                      <a:r>
                        <a:rPr lang="en-US" sz="900" dirty="0">
                          <a:effectLst/>
                          <a:latin typeface="Times New Roman"/>
                        </a:rPr>
                        <a:t> </a:t>
                      </a:r>
                      <a:r>
                        <a:rPr lang="en-US" sz="900" dirty="0" err="1">
                          <a:effectLst/>
                          <a:latin typeface="Times New Roman"/>
                        </a:rPr>
                        <a:t>sorunların</a:t>
                      </a:r>
                      <a:r>
                        <a:rPr lang="en-US" sz="900" dirty="0">
                          <a:effectLst/>
                          <a:latin typeface="Times New Roman"/>
                        </a:rPr>
                        <a:t> tam </a:t>
                      </a:r>
                      <a:r>
                        <a:rPr lang="en-US" sz="900" dirty="0" err="1">
                          <a:effectLst/>
                          <a:latin typeface="Times New Roman"/>
                        </a:rPr>
                        <a:t>anlamıyla</a:t>
                      </a:r>
                      <a:r>
                        <a:rPr lang="en-US" sz="900" dirty="0">
                          <a:effectLst/>
                          <a:latin typeface="Times New Roman"/>
                        </a:rPr>
                        <a:t> </a:t>
                      </a:r>
                      <a:r>
                        <a:rPr lang="en-US" sz="900" dirty="0" err="1">
                          <a:effectLst/>
                          <a:latin typeface="Times New Roman"/>
                        </a:rPr>
                        <a:t>giderilmesi</a:t>
                      </a:r>
                      <a:r>
                        <a:rPr lang="en-US" sz="900" dirty="0">
                          <a:effectLst/>
                          <a:latin typeface="Times New Roman"/>
                        </a:rPr>
                        <a:t> </a:t>
                      </a:r>
                      <a:r>
                        <a:rPr lang="en-US" sz="900" dirty="0" err="1">
                          <a:effectLst/>
                          <a:latin typeface="Times New Roman"/>
                        </a:rPr>
                        <a:t>için</a:t>
                      </a:r>
                      <a:r>
                        <a:rPr lang="en-US" sz="900" dirty="0">
                          <a:effectLst/>
                          <a:latin typeface="Times New Roman"/>
                        </a:rPr>
                        <a:t> </a:t>
                      </a:r>
                      <a:r>
                        <a:rPr lang="en-US" sz="900" dirty="0" err="1">
                          <a:effectLst/>
                          <a:latin typeface="Times New Roman"/>
                        </a:rPr>
                        <a:t>gereken</a:t>
                      </a:r>
                      <a:r>
                        <a:rPr lang="en-US" sz="900" dirty="0">
                          <a:effectLst/>
                          <a:latin typeface="Times New Roman"/>
                        </a:rPr>
                        <a:t> </a:t>
                      </a:r>
                      <a:r>
                        <a:rPr lang="en-US" sz="900" dirty="0" err="1">
                          <a:effectLst/>
                          <a:latin typeface="Times New Roman"/>
                        </a:rPr>
                        <a:t>hassasiyeti</a:t>
                      </a:r>
                      <a:r>
                        <a:rPr lang="en-US" sz="900" dirty="0">
                          <a:effectLst/>
                          <a:latin typeface="Times New Roman"/>
                        </a:rPr>
                        <a:t> </a:t>
                      </a:r>
                      <a:r>
                        <a:rPr lang="en-US" sz="900" dirty="0" err="1">
                          <a:effectLst/>
                          <a:latin typeface="Times New Roman"/>
                        </a:rPr>
                        <a:t>göstermeleri</a:t>
                      </a:r>
                      <a:r>
                        <a:rPr lang="en-US" sz="900" dirty="0">
                          <a:effectLst/>
                          <a:latin typeface="Times New Roman"/>
                        </a:rPr>
                        <a:t> </a:t>
                      </a:r>
                      <a:r>
                        <a:rPr lang="en-US" sz="900" dirty="0" err="1">
                          <a:effectLst/>
                          <a:latin typeface="Times New Roman"/>
                        </a:rPr>
                        <a:t>hususunda</a:t>
                      </a:r>
                      <a:r>
                        <a:rPr lang="en-US" sz="900" dirty="0">
                          <a:effectLst/>
                          <a:latin typeface="Times New Roman"/>
                        </a:rPr>
                        <a:t> </a:t>
                      </a:r>
                      <a:r>
                        <a:rPr lang="en-US" sz="900" dirty="0" err="1">
                          <a:effectLst/>
                          <a:latin typeface="Times New Roman"/>
                        </a:rPr>
                        <a:t>bilgilerini</a:t>
                      </a:r>
                      <a:r>
                        <a:rPr lang="en-US" sz="900" dirty="0">
                          <a:effectLst/>
                          <a:latin typeface="Times New Roman"/>
                        </a:rPr>
                        <a:t> </a:t>
                      </a:r>
                      <a:r>
                        <a:rPr lang="en-US" sz="900" dirty="0" err="1">
                          <a:effectLst/>
                          <a:latin typeface="Times New Roman"/>
                        </a:rPr>
                        <a:t>ve</a:t>
                      </a:r>
                      <a:r>
                        <a:rPr lang="en-US" sz="900" dirty="0">
                          <a:effectLst/>
                          <a:latin typeface="Times New Roman"/>
                        </a:rPr>
                        <a:t> </a:t>
                      </a:r>
                      <a:r>
                        <a:rPr lang="en-US" sz="900" dirty="0" err="1">
                          <a:effectLst/>
                          <a:latin typeface="Times New Roman"/>
                        </a:rPr>
                        <a:t>gereğini</a:t>
                      </a:r>
                      <a:r>
                        <a:rPr lang="en-US" sz="900" dirty="0">
                          <a:effectLst/>
                          <a:latin typeface="Times New Roman"/>
                        </a:rPr>
                        <a:t> </a:t>
                      </a:r>
                      <a:r>
                        <a:rPr lang="en-US" sz="900" dirty="0" err="1">
                          <a:effectLst/>
                          <a:latin typeface="Times New Roman"/>
                        </a:rPr>
                        <a:t>önemle</a:t>
                      </a:r>
                      <a:r>
                        <a:rPr lang="en-US" sz="900" dirty="0">
                          <a:effectLst/>
                          <a:latin typeface="Times New Roman"/>
                        </a:rPr>
                        <a:t> </a:t>
                      </a:r>
                      <a:r>
                        <a:rPr lang="en-US" sz="900" dirty="0" err="1">
                          <a:effectLst/>
                          <a:latin typeface="Times New Roman"/>
                        </a:rPr>
                        <a:t>rica</a:t>
                      </a:r>
                      <a:r>
                        <a:rPr lang="en-US" sz="900" dirty="0">
                          <a:effectLst/>
                          <a:latin typeface="Times New Roman"/>
                        </a:rPr>
                        <a:t> </a:t>
                      </a:r>
                      <a:r>
                        <a:rPr lang="en-US" sz="900" dirty="0" err="1">
                          <a:effectLst/>
                          <a:latin typeface="Times New Roman"/>
                        </a:rPr>
                        <a:t>ederim</a:t>
                      </a:r>
                      <a:r>
                        <a:rPr lang="en-US" sz="900" dirty="0">
                          <a:effectLst/>
                          <a:latin typeface="Times New Roman"/>
                        </a:rPr>
                        <a:t>.</a:t>
                      </a:r>
                      <a:endParaRPr lang="en-US" sz="1200" dirty="0">
                        <a:effectLst/>
                        <a:latin typeface="Times New Roman"/>
                      </a:endParaRPr>
                    </a:p>
                    <a:p>
                      <a:pPr algn="just">
                        <a:lnSpc>
                          <a:spcPts val="1200"/>
                        </a:lnSpc>
                        <a:spcAft>
                          <a:spcPts val="0"/>
                        </a:spcAft>
                      </a:pPr>
                      <a:r>
                        <a:rPr lang="en-US" sz="900" dirty="0">
                          <a:effectLst/>
                          <a:latin typeface="Times New Roman"/>
                        </a:rPr>
                        <a:t> </a:t>
                      </a:r>
                      <a:endParaRPr lang="en-US" sz="1200" dirty="0">
                        <a:effectLst/>
                        <a:latin typeface="Times New Roman"/>
                      </a:endParaRPr>
                    </a:p>
                    <a:p>
                      <a:pPr algn="just">
                        <a:lnSpc>
                          <a:spcPts val="1200"/>
                        </a:lnSpc>
                        <a:spcAft>
                          <a:spcPts val="0"/>
                        </a:spcAft>
                      </a:pPr>
                      <a:r>
                        <a:rPr lang="en-US" sz="900" dirty="0">
                          <a:effectLst/>
                          <a:latin typeface="Times New Roman"/>
                        </a:rPr>
                        <a:t>                                                                                                                                                </a:t>
                      </a:r>
                      <a:r>
                        <a:rPr lang="en-US" sz="900" dirty="0" err="1">
                          <a:effectLst/>
                          <a:latin typeface="Times New Roman"/>
                        </a:rPr>
                        <a:t>Recep</a:t>
                      </a:r>
                      <a:r>
                        <a:rPr lang="en-US" sz="900" dirty="0">
                          <a:effectLst/>
                          <a:latin typeface="Times New Roman"/>
                        </a:rPr>
                        <a:t> </a:t>
                      </a:r>
                      <a:r>
                        <a:rPr lang="en-US" sz="900" dirty="0" err="1">
                          <a:effectLst/>
                          <a:latin typeface="Times New Roman"/>
                        </a:rPr>
                        <a:t>Tayyip</a:t>
                      </a:r>
                      <a:r>
                        <a:rPr lang="en-US" sz="900" dirty="0">
                          <a:effectLst/>
                          <a:latin typeface="Times New Roman"/>
                        </a:rPr>
                        <a:t> ERDOĞAN</a:t>
                      </a:r>
                      <a:endParaRPr lang="en-US" sz="1200" dirty="0">
                        <a:effectLst/>
                        <a:latin typeface="Times New Roman"/>
                      </a:endParaRPr>
                    </a:p>
                    <a:p>
                      <a:pPr algn="just">
                        <a:lnSpc>
                          <a:spcPts val="1200"/>
                        </a:lnSpc>
                        <a:spcAft>
                          <a:spcPts val="0"/>
                        </a:spcAft>
                      </a:pPr>
                      <a:r>
                        <a:rPr lang="en-US" sz="900" dirty="0">
                          <a:effectLst/>
                          <a:latin typeface="Times New Roman"/>
                        </a:rPr>
                        <a:t>                                                                                                                                                               </a:t>
                      </a:r>
                      <a:r>
                        <a:rPr lang="en-US" sz="900" dirty="0" err="1">
                          <a:effectLst/>
                          <a:latin typeface="Times New Roman"/>
                        </a:rPr>
                        <a:t>Başbakan</a:t>
                      </a:r>
                      <a:endParaRPr lang="en-US" sz="1200" dirty="0">
                        <a:effectLst/>
                        <a:latin typeface="Times New Roman"/>
                      </a:endParaRPr>
                    </a:p>
                    <a:p>
                      <a:r>
                        <a:rPr lang="en-US" sz="900" b="1" dirty="0">
                          <a:solidFill>
                            <a:srgbClr val="000080"/>
                          </a:solidFill>
                          <a:effectLst/>
                          <a:latin typeface="Arial"/>
                        </a:rPr>
                        <a:t> </a:t>
                      </a:r>
                      <a:endParaRPr lang="en-US" sz="1200" dirty="0">
                        <a:effectLst/>
                        <a:latin typeface="Times New Roman"/>
                      </a:endParaRPr>
                    </a:p>
                  </a:txBody>
                  <a:tcPr marL="68580" marR="68580" anchor="ctr">
                    <a:lnL>
                      <a:noFill/>
                    </a:lnL>
                    <a:lnR>
                      <a:noFill/>
                    </a:lnR>
                    <a:lnT>
                      <a:noFill/>
                    </a:lnT>
                    <a:lnB>
                      <a:noFill/>
                    </a:lnB>
                  </a:tcPr>
                </a:tc>
                <a:tc hMerge="1">
                  <a:txBody>
                    <a:bodyPr/>
                    <a:lstStyle/>
                    <a:p>
                      <a:endParaRPr lang="el-GR"/>
                    </a:p>
                  </a:txBody>
                  <a:tcPr/>
                </a:tc>
                <a:tc hMerge="1">
                  <a:txBody>
                    <a:bodyPr/>
                    <a:lstStyle/>
                    <a:p>
                      <a:endParaRPr lang="el-GR"/>
                    </a:p>
                  </a:txBody>
                  <a:tcPr/>
                </a:tc>
              </a:tr>
            </a:tbl>
          </a:graphicData>
        </a:graphic>
      </p:graphicFrame>
    </p:spTree>
    <p:extLst>
      <p:ext uri="{BB962C8B-B14F-4D97-AF65-F5344CB8AC3E}">
        <p14:creationId xmlns:p14="http://schemas.microsoft.com/office/powerpoint/2010/main" val="3557873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821379237"/>
              </p:ext>
            </p:extLst>
          </p:nvPr>
        </p:nvGraphicFramePr>
        <p:xfrm>
          <a:off x="836613" y="260648"/>
          <a:ext cx="7695828" cy="4320480"/>
        </p:xfrm>
        <a:graphic>
          <a:graphicData uri="http://schemas.openxmlformats.org/presentationml/2006/ole">
            <mc:AlternateContent xmlns:mc="http://schemas.openxmlformats.org/markup-compatibility/2006">
              <mc:Choice xmlns:v="urn:schemas-microsoft-com:vml" Requires="v">
                <p:oleObj spid="_x0000_s1052" name="Διαφάνεια" r:id="rId3" imgW="4570465" imgH="3427468" progId="PowerPoint.Slide.12">
                  <p:embed/>
                </p:oleObj>
              </mc:Choice>
              <mc:Fallback>
                <p:oleObj name="Διαφάνεια" r:id="rId3" imgW="4570465" imgH="3427468" progId="PowerPoint.Slide.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613" y="260648"/>
                        <a:ext cx="7695828" cy="4320480"/>
                      </a:xfrm>
                      <a:prstGeom prst="rect">
                        <a:avLst/>
                      </a:prstGeom>
                      <a:noFill/>
                    </p:spPr>
                  </p:pic>
                </p:oleObj>
              </mc:Fallback>
            </mc:AlternateContent>
          </a:graphicData>
        </a:graphic>
      </p:graphicFrame>
      <p:sp>
        <p:nvSpPr>
          <p:cNvPr id="5" name="AutoShape 5"/>
          <p:cNvSpPr>
            <a:spLocks noChangeArrowheads="1"/>
          </p:cNvSpPr>
          <p:nvPr/>
        </p:nvSpPr>
        <p:spPr bwMode="auto">
          <a:xfrm>
            <a:off x="2411760" y="4419738"/>
            <a:ext cx="155575" cy="887413"/>
          </a:xfrm>
          <a:prstGeom prst="upArrow">
            <a:avLst>
              <a:gd name="adj1" fmla="val 50000"/>
              <a:gd name="adj2" fmla="val 142602"/>
            </a:avLst>
          </a:prstGeom>
          <a:gradFill rotWithShape="1">
            <a:gsLst>
              <a:gs pos="0">
                <a:srgbClr val="FFFFFF">
                  <a:gamma/>
                  <a:shade val="46275"/>
                  <a:invGamma/>
                </a:srgbClr>
              </a:gs>
              <a:gs pos="100000">
                <a:srgbClr val="FFFFFF"/>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6" name="AutoShape 1"/>
          <p:cNvSpPr>
            <a:spLocks noChangeArrowheads="1"/>
          </p:cNvSpPr>
          <p:nvPr/>
        </p:nvSpPr>
        <p:spPr bwMode="auto">
          <a:xfrm>
            <a:off x="2985790" y="4484687"/>
            <a:ext cx="146050" cy="1376363"/>
          </a:xfrm>
          <a:prstGeom prst="upArrow">
            <a:avLst>
              <a:gd name="adj1" fmla="val 50000"/>
              <a:gd name="adj2" fmla="val 235598"/>
            </a:avLst>
          </a:prstGeom>
          <a:gradFill rotWithShape="1">
            <a:gsLst>
              <a:gs pos="0">
                <a:srgbClr val="FFFFFF">
                  <a:gamma/>
                  <a:shade val="46275"/>
                  <a:invGamma/>
                </a:srgbClr>
              </a:gs>
              <a:gs pos="100000">
                <a:srgbClr val="FFFFFF">
                  <a:alpha val="28000"/>
                </a:srgbClr>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7" name="AutoShape 2"/>
          <p:cNvSpPr>
            <a:spLocks noChangeArrowheads="1"/>
          </p:cNvSpPr>
          <p:nvPr/>
        </p:nvSpPr>
        <p:spPr bwMode="auto">
          <a:xfrm>
            <a:off x="3204865" y="4477544"/>
            <a:ext cx="146050" cy="1481138"/>
          </a:xfrm>
          <a:prstGeom prst="upArrow">
            <a:avLst>
              <a:gd name="adj1" fmla="val 50000"/>
              <a:gd name="adj2" fmla="val 253533"/>
            </a:avLst>
          </a:prstGeom>
          <a:gradFill rotWithShape="1">
            <a:gsLst>
              <a:gs pos="0">
                <a:srgbClr val="FFFFFF">
                  <a:gamma/>
                  <a:shade val="46275"/>
                  <a:invGamma/>
                </a:srgbClr>
              </a:gs>
              <a:gs pos="100000">
                <a:srgbClr val="FFFFFF"/>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8" name="AutoShape 3"/>
          <p:cNvSpPr>
            <a:spLocks noChangeArrowheads="1"/>
          </p:cNvSpPr>
          <p:nvPr/>
        </p:nvSpPr>
        <p:spPr bwMode="auto">
          <a:xfrm>
            <a:off x="4067944" y="4370388"/>
            <a:ext cx="146050" cy="1588294"/>
          </a:xfrm>
          <a:prstGeom prst="upArrow">
            <a:avLst>
              <a:gd name="adj1" fmla="val 50000"/>
              <a:gd name="adj2" fmla="val 290217"/>
            </a:avLst>
          </a:prstGeom>
          <a:gradFill rotWithShape="1">
            <a:gsLst>
              <a:gs pos="0">
                <a:srgbClr val="FFFFFF">
                  <a:gamma/>
                  <a:shade val="46275"/>
                  <a:invGamma/>
                </a:srgbClr>
              </a:gs>
              <a:gs pos="100000">
                <a:srgbClr val="FFFFFF">
                  <a:alpha val="73000"/>
                </a:srgbClr>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9" name="AutoShape 4"/>
          <p:cNvSpPr>
            <a:spLocks noChangeArrowheads="1"/>
          </p:cNvSpPr>
          <p:nvPr/>
        </p:nvSpPr>
        <p:spPr bwMode="auto">
          <a:xfrm>
            <a:off x="4716016" y="4363244"/>
            <a:ext cx="152400" cy="1608098"/>
          </a:xfrm>
          <a:prstGeom prst="upArrow">
            <a:avLst>
              <a:gd name="adj1" fmla="val 50000"/>
              <a:gd name="adj2" fmla="val 345833"/>
            </a:avLst>
          </a:prstGeom>
          <a:gradFill rotWithShape="1">
            <a:gsLst>
              <a:gs pos="0">
                <a:srgbClr val="FFFFFF">
                  <a:gamma/>
                  <a:shade val="46275"/>
                  <a:invGamma/>
                </a:srgbClr>
              </a:gs>
              <a:gs pos="100000">
                <a:srgbClr val="FFFFFF"/>
              </a:gs>
            </a:gsLst>
            <a:lin ang="5400000" scaled="1"/>
          </a:gra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l-GR"/>
          </a:p>
        </p:txBody>
      </p:sp>
      <p:sp>
        <p:nvSpPr>
          <p:cNvPr id="13" name="Rectangle 12"/>
          <p:cNvSpPr/>
          <p:nvPr/>
        </p:nvSpPr>
        <p:spPr>
          <a:xfrm>
            <a:off x="323527" y="4581128"/>
            <a:ext cx="1800201" cy="738664"/>
          </a:xfrm>
          <a:prstGeom prst="rect">
            <a:avLst/>
          </a:prstGeom>
        </p:spPr>
        <p:txBody>
          <a:bodyPr wrap="square">
            <a:spAutoFit/>
          </a:bodyPr>
          <a:lstStyle/>
          <a:p>
            <a:r>
              <a:rPr lang="el-GR" sz="1400" dirty="0" smtClean="0"/>
              <a:t>Απαγόρευση 20 επαγγελμάτων σε Έλληνες υπηκόους</a:t>
            </a:r>
            <a:endParaRPr lang="el-GR" sz="1400" dirty="0"/>
          </a:p>
        </p:txBody>
      </p:sp>
      <p:sp>
        <p:nvSpPr>
          <p:cNvPr id="14" name="Rectangle 13"/>
          <p:cNvSpPr/>
          <p:nvPr/>
        </p:nvSpPr>
        <p:spPr>
          <a:xfrm>
            <a:off x="107504" y="5307151"/>
            <a:ext cx="2459831" cy="523220"/>
          </a:xfrm>
          <a:prstGeom prst="rect">
            <a:avLst/>
          </a:prstGeom>
        </p:spPr>
        <p:txBody>
          <a:bodyPr wrap="square">
            <a:spAutoFit/>
          </a:bodyPr>
          <a:lstStyle/>
          <a:p>
            <a:r>
              <a:rPr lang="el-GR" sz="1400" dirty="0" smtClean="0"/>
              <a:t>Επιστράτευση 20 κλάσεων σε τάγματα εργασίας </a:t>
            </a:r>
            <a:endParaRPr lang="el-GR" sz="1400" dirty="0"/>
          </a:p>
        </p:txBody>
      </p:sp>
      <p:sp>
        <p:nvSpPr>
          <p:cNvPr id="15" name="Rectangle 14"/>
          <p:cNvSpPr/>
          <p:nvPr/>
        </p:nvSpPr>
        <p:spPr>
          <a:xfrm>
            <a:off x="4868416" y="5013176"/>
            <a:ext cx="3880048" cy="307777"/>
          </a:xfrm>
          <a:prstGeom prst="rect">
            <a:avLst/>
          </a:prstGeom>
        </p:spPr>
        <p:txBody>
          <a:bodyPr wrap="square">
            <a:spAutoFit/>
          </a:bodyPr>
          <a:lstStyle/>
          <a:p>
            <a:r>
              <a:rPr lang="el-GR" sz="1400" dirty="0" smtClean="0"/>
              <a:t>Οι απελάσεις των Ελλήνων της Πόλης</a:t>
            </a:r>
            <a:r>
              <a:rPr lang="en-US" sz="1400" dirty="0" smtClean="0"/>
              <a:t> (3-9/1964)</a:t>
            </a:r>
            <a:endParaRPr lang="en-US" sz="1400" dirty="0"/>
          </a:p>
        </p:txBody>
      </p:sp>
      <p:sp>
        <p:nvSpPr>
          <p:cNvPr id="16" name="Rectangle 15"/>
          <p:cNvSpPr/>
          <p:nvPr/>
        </p:nvSpPr>
        <p:spPr>
          <a:xfrm>
            <a:off x="1547664" y="5678955"/>
            <a:ext cx="1584176" cy="738664"/>
          </a:xfrm>
          <a:prstGeom prst="rect">
            <a:avLst/>
          </a:prstGeom>
        </p:spPr>
        <p:txBody>
          <a:bodyPr wrap="square">
            <a:spAutoFit/>
          </a:bodyPr>
          <a:lstStyle/>
          <a:p>
            <a:r>
              <a:rPr lang="el-GR" sz="1400" dirty="0" smtClean="0"/>
              <a:t>Ο φόρος Ευμάρειας κατά των μειονοτήτων</a:t>
            </a:r>
            <a:r>
              <a:rPr lang="en-US" sz="1400" dirty="0" smtClean="0"/>
              <a:t> </a:t>
            </a:r>
            <a:endParaRPr lang="el-GR" sz="1400" dirty="0"/>
          </a:p>
        </p:txBody>
      </p:sp>
      <p:sp>
        <p:nvSpPr>
          <p:cNvPr id="17" name="Rectangle 16"/>
          <p:cNvSpPr/>
          <p:nvPr/>
        </p:nvSpPr>
        <p:spPr>
          <a:xfrm>
            <a:off x="3350915" y="5971342"/>
            <a:ext cx="1797149" cy="523220"/>
          </a:xfrm>
          <a:prstGeom prst="rect">
            <a:avLst/>
          </a:prstGeom>
        </p:spPr>
        <p:txBody>
          <a:bodyPr wrap="square">
            <a:spAutoFit/>
          </a:bodyPr>
          <a:lstStyle/>
          <a:p>
            <a:r>
              <a:rPr lang="el-GR" sz="1400" dirty="0" smtClean="0"/>
              <a:t>Τα Σεπτεμβριανά 6-</a:t>
            </a:r>
            <a:r>
              <a:rPr lang="en-US" sz="1400" dirty="0" smtClean="0"/>
              <a:t>7/9/1955 </a:t>
            </a:r>
            <a:endParaRPr lang="el-GR" sz="1400" dirty="0"/>
          </a:p>
        </p:txBody>
      </p:sp>
    </p:spTree>
    <p:extLst>
      <p:ext uri="{BB962C8B-B14F-4D97-AF65-F5344CB8AC3E}">
        <p14:creationId xmlns:p14="http://schemas.microsoft.com/office/powerpoint/2010/main" val="2729315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l-GR" sz="2800" dirty="0" smtClean="0"/>
              <a:t>Σημαντικές Παρατηρήσεις για τις αιτίες των αντί-Μειονοτικών πολιτικών στην Ρεπουμπλικανική Τουρκία</a:t>
            </a:r>
            <a:endParaRPr lang="el-GR" sz="2800" dirty="0"/>
          </a:p>
        </p:txBody>
      </p:sp>
      <p:sp>
        <p:nvSpPr>
          <p:cNvPr id="3" name="Content Placeholder 2"/>
          <p:cNvSpPr>
            <a:spLocks noGrp="1"/>
          </p:cNvSpPr>
          <p:nvPr>
            <p:ph idx="1"/>
          </p:nvPr>
        </p:nvSpPr>
        <p:spPr>
          <a:xfrm>
            <a:off x="467544" y="1484784"/>
            <a:ext cx="8352928" cy="5040560"/>
          </a:xfrm>
        </p:spPr>
        <p:txBody>
          <a:bodyPr>
            <a:normAutofit fontScale="85000" lnSpcReduction="20000"/>
          </a:bodyPr>
          <a:lstStyle/>
          <a:p>
            <a:pPr marL="36000" algn="just">
              <a:spcBef>
                <a:spcPts val="0"/>
              </a:spcBef>
              <a:buFontTx/>
              <a:buChar char="-"/>
            </a:pPr>
            <a:r>
              <a:rPr lang="el-GR" dirty="0" smtClean="0"/>
              <a:t>Η αντίληψη από το  Κράτος ότι οι μειονότητες είναι «</a:t>
            </a:r>
            <a:r>
              <a:rPr lang="el-GR" b="1" dirty="0" smtClean="0">
                <a:solidFill>
                  <a:srgbClr val="C00000"/>
                </a:solidFill>
              </a:rPr>
              <a:t>εσωτερικοί εχθροί</a:t>
            </a:r>
            <a:r>
              <a:rPr lang="el-GR" dirty="0" smtClean="0"/>
              <a:t>» και «</a:t>
            </a:r>
            <a:r>
              <a:rPr lang="el-GR" b="1" dirty="0" smtClean="0">
                <a:solidFill>
                  <a:srgbClr val="C00000"/>
                </a:solidFill>
              </a:rPr>
              <a:t>εν δυνάμει απειλές</a:t>
            </a:r>
            <a:r>
              <a:rPr lang="el-GR" dirty="0" smtClean="0"/>
              <a:t>». Εφαρμογή ενός μακρόπνοου προγράμματος </a:t>
            </a:r>
            <a:r>
              <a:rPr lang="en-US" dirty="0" smtClean="0"/>
              <a:t> </a:t>
            </a:r>
            <a:r>
              <a:rPr lang="el-GR" dirty="0" smtClean="0"/>
              <a:t>αφανισμού των μειονοτήτων ενώ η Ελληνική Μειονότητα αποτελούσε «</a:t>
            </a:r>
            <a:r>
              <a:rPr lang="el-GR" b="1" dirty="0" smtClean="0">
                <a:solidFill>
                  <a:srgbClr val="C00000"/>
                </a:solidFill>
              </a:rPr>
              <a:t>στόχο προτεραιότητας</a:t>
            </a:r>
            <a:r>
              <a:rPr lang="el-GR" dirty="0" smtClean="0"/>
              <a:t>», παρόλο που η Ελληνική Κοινότητα υπαγόμενη στην συνθήκη της Λωζάννης υπήρξε απόλυτα νομοταγείς. </a:t>
            </a:r>
          </a:p>
          <a:p>
            <a:pPr marL="36000" indent="0" algn="just">
              <a:spcBef>
                <a:spcPts val="0"/>
              </a:spcBef>
              <a:buNone/>
            </a:pPr>
            <a:r>
              <a:rPr lang="el-GR" dirty="0" smtClean="0"/>
              <a:t>-  </a:t>
            </a:r>
            <a:r>
              <a:rPr lang="el-GR" b="1" dirty="0" smtClean="0">
                <a:solidFill>
                  <a:srgbClr val="C00000"/>
                </a:solidFill>
              </a:rPr>
              <a:t>Οι διωγμοί δεν είχαν καμιά σχέση με τις Ελληνοτουρκικές διαφορές ή ακόμα και το Κυπριακό ζήτημα</a:t>
            </a:r>
            <a:r>
              <a:rPr lang="el-GR" dirty="0" smtClean="0"/>
              <a:t>. Μόνο που οι προσχεδιασμένοι διωγμοί συγχρονιζόταν αρκετές φορές με περιόδους εντάσεων μεταξύ της Τουρκίας και της Ελλάδος. Το γεγονός αυτός αυτό αποδεικνύεται από το ότι τα πλέον σκληρά μέτρα εφαρμόστηκαν όταν οι σχέσεις μεταξύ της Ελλάδος και της Τουρκίας ήταν καλές. </a:t>
            </a:r>
            <a:endParaRPr lang="el-GR" dirty="0"/>
          </a:p>
        </p:txBody>
      </p:sp>
    </p:spTree>
    <p:extLst>
      <p:ext uri="{BB962C8B-B14F-4D97-AF65-F5344CB8AC3E}">
        <p14:creationId xmlns:p14="http://schemas.microsoft.com/office/powerpoint/2010/main" val="1514948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280920" cy="562074"/>
          </a:xfrm>
        </p:spPr>
        <p:txBody>
          <a:bodyPr>
            <a:normAutofit/>
          </a:bodyPr>
          <a:lstStyle/>
          <a:p>
            <a:r>
              <a:rPr lang="en-US" sz="2400" dirty="0" smtClean="0"/>
              <a:t>3) </a:t>
            </a:r>
            <a:r>
              <a:rPr lang="el-GR" sz="2400" dirty="0" smtClean="0"/>
              <a:t>Οι αρχές της Αποκατάστασης και Επανορθώσεων</a:t>
            </a:r>
            <a:endParaRPr lang="el-GR" sz="2400" dirty="0"/>
          </a:p>
        </p:txBody>
      </p:sp>
      <p:sp>
        <p:nvSpPr>
          <p:cNvPr id="3" name="Content Placeholder 2"/>
          <p:cNvSpPr>
            <a:spLocks noGrp="1"/>
          </p:cNvSpPr>
          <p:nvPr>
            <p:ph idx="1"/>
          </p:nvPr>
        </p:nvSpPr>
        <p:spPr>
          <a:xfrm>
            <a:off x="395536" y="980728"/>
            <a:ext cx="8424936" cy="5256584"/>
          </a:xfrm>
        </p:spPr>
        <p:txBody>
          <a:bodyPr>
            <a:normAutofit fontScale="62500" lnSpcReduction="20000"/>
          </a:bodyPr>
          <a:lstStyle/>
          <a:p>
            <a:pPr marL="0" indent="0" algn="just">
              <a:spcBef>
                <a:spcPts val="0"/>
              </a:spcBef>
            </a:pPr>
            <a:r>
              <a:rPr lang="en-US" dirty="0" smtClean="0"/>
              <a:t> </a:t>
            </a:r>
            <a:r>
              <a:rPr lang="el-GR" dirty="0" smtClean="0"/>
              <a:t>Παρά </a:t>
            </a:r>
            <a:r>
              <a:rPr lang="el-GR" dirty="0"/>
              <a:t>το γεγονός ότι οι αρχές της ανθρώπινης αξιοπρέπειας, της ελευθερίας, της δημοκρατίας, της ισότητας, του κράτους δικαίου και του σεβασμού των ανθρωπίνων δικαιωμάτων είναι οι αξίες επί των οποίων βασίζεται η Ευρωπαϊκή </a:t>
            </a:r>
            <a:r>
              <a:rPr lang="el-GR" dirty="0" smtClean="0"/>
              <a:t>Ένωση</a:t>
            </a:r>
            <a:r>
              <a:rPr lang="en-US" dirty="0" smtClean="0"/>
              <a:t> </a:t>
            </a:r>
            <a:r>
              <a:rPr lang="el-GR" dirty="0" smtClean="0"/>
              <a:t>και  </a:t>
            </a:r>
            <a:r>
              <a:rPr lang="el-GR" dirty="0"/>
              <a:t>από το </a:t>
            </a:r>
            <a:r>
              <a:rPr lang="el-GR" dirty="0" smtClean="0"/>
              <a:t>έτος </a:t>
            </a:r>
            <a:r>
              <a:rPr lang="el-GR" dirty="0"/>
              <a:t>1950 έχει </a:t>
            </a:r>
            <a:r>
              <a:rPr lang="el-GR" dirty="0" smtClean="0"/>
              <a:t>καλυφθεί σημαντικό έδαφος για </a:t>
            </a:r>
            <a:r>
              <a:rPr lang="el-GR" dirty="0"/>
              <a:t>την προστασία των </a:t>
            </a:r>
            <a:r>
              <a:rPr lang="el-GR" dirty="0" smtClean="0"/>
              <a:t>δικαιωμάτων του ανθρώπου, έχει </a:t>
            </a:r>
            <a:r>
              <a:rPr lang="el-GR" dirty="0"/>
              <a:t>δοθεί </a:t>
            </a:r>
            <a:r>
              <a:rPr lang="el-GR" dirty="0" smtClean="0"/>
              <a:t>ελάχιστη προσοχή στην </a:t>
            </a:r>
            <a:r>
              <a:rPr lang="el-GR" dirty="0"/>
              <a:t>αποκατάσταση </a:t>
            </a:r>
            <a:r>
              <a:rPr lang="el-GR" dirty="0" smtClean="0"/>
              <a:t>και την θεραπεία των </a:t>
            </a:r>
            <a:r>
              <a:rPr lang="el-GR" dirty="0"/>
              <a:t>κοινοτήτων που έχουν πέσει θύματα των κατάφωρων παραβιάσεων των ανθρωπίνων δικαιωμάτων στο παρελθόν. Σε περίπτωση απουσίας </a:t>
            </a:r>
            <a:r>
              <a:rPr lang="el-GR" dirty="0" smtClean="0"/>
              <a:t>θεραπείας και αποκατάστασης, </a:t>
            </a:r>
            <a:r>
              <a:rPr lang="el-GR" dirty="0"/>
              <a:t>η θεσμοθετημένη προστασία των ανθρωπίνων δικαιωμάτων </a:t>
            </a:r>
            <a:r>
              <a:rPr lang="el-GR" dirty="0" smtClean="0"/>
              <a:t>γίνεται κενή περιεχομένου  </a:t>
            </a:r>
            <a:r>
              <a:rPr lang="el-GR" dirty="0"/>
              <a:t>δεδομένου ότι τα αποτελέσματα των κατάφωρων παραβιάσεων των ανθρωπίνων </a:t>
            </a:r>
            <a:r>
              <a:rPr lang="el-GR" dirty="0" smtClean="0"/>
              <a:t>καθίστανται τετελεσμένο </a:t>
            </a:r>
            <a:r>
              <a:rPr lang="el-GR" dirty="0"/>
              <a:t>γεγονός</a:t>
            </a:r>
            <a:r>
              <a:rPr lang="el-GR" dirty="0" smtClean="0"/>
              <a:t>, εκλαμβάνοντας τα αποτελέσματα των  πράξεων  των θυτών  ως μη ανατρέψιμες.  </a:t>
            </a:r>
            <a:endParaRPr lang="en-US" dirty="0"/>
          </a:p>
          <a:p>
            <a:pPr marL="0" indent="0" algn="just">
              <a:spcBef>
                <a:spcPts val="0"/>
              </a:spcBef>
            </a:pPr>
            <a:r>
              <a:rPr lang="en-US" dirty="0" smtClean="0"/>
              <a:t> </a:t>
            </a:r>
            <a:r>
              <a:rPr lang="el-GR" dirty="0" smtClean="0"/>
              <a:t>Παρά τις πολλές προσπάθειες από όργανα του Οργανισμού  Ηνωμένων Εθνών για την ανάπτυξη μεταβατικού  νομικού  πλαισίου όπως το ψήφισμα 60/147 της Γενικής Συνέλευσης του Ο.Η.Ε. στο Ευρωπαϊκό περιβάλλον δεν έχει επιτευχθεί σημαντική πρόοδος</a:t>
            </a:r>
            <a:r>
              <a:rPr lang="el-GR" dirty="0"/>
              <a:t> </a:t>
            </a:r>
            <a:r>
              <a:rPr lang="el-GR" dirty="0" smtClean="0"/>
              <a:t>στην ανάπτυξη κανόνων και του τρόπου εφαρμογής του αναφερόμενου Ψηφίσματος στην πράξη.</a:t>
            </a:r>
          </a:p>
          <a:p>
            <a:pPr marL="0" indent="0" algn="just">
              <a:spcBef>
                <a:spcPts val="0"/>
              </a:spcBef>
            </a:pPr>
            <a:r>
              <a:rPr lang="en-US" dirty="0" smtClean="0"/>
              <a:t> </a:t>
            </a:r>
            <a:r>
              <a:rPr lang="el-GR" dirty="0" smtClean="0"/>
              <a:t> Η περίπτωση της Ελληνικής Κοινότητας της Κωνσταντινούπολης καθώς επίσης και των νήσων Ίμβρου και Τενέδου αποτελεί χαρακτηριστική περίπτωση εφαρμογής των αρχών Αποκατάστασης και Επανορθώσεων σύμφωνα με τις αρχές του διεθνές δικαίου.</a:t>
            </a:r>
            <a:endParaRPr lang="en-US" dirty="0"/>
          </a:p>
        </p:txBody>
      </p:sp>
    </p:spTree>
    <p:extLst>
      <p:ext uri="{BB962C8B-B14F-4D97-AF65-F5344CB8AC3E}">
        <p14:creationId xmlns:p14="http://schemas.microsoft.com/office/powerpoint/2010/main" val="2283550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 Τίτλος"/>
          <p:cNvSpPr>
            <a:spLocks noGrp="1"/>
          </p:cNvSpPr>
          <p:nvPr>
            <p:ph type="title"/>
          </p:nvPr>
        </p:nvSpPr>
        <p:spPr>
          <a:xfrm>
            <a:off x="457200" y="188913"/>
            <a:ext cx="8229600" cy="1228725"/>
          </a:xfrm>
        </p:spPr>
        <p:txBody>
          <a:bodyPr>
            <a:normAutofit fontScale="90000"/>
          </a:bodyPr>
          <a:lstStyle/>
          <a:p>
            <a:r>
              <a:rPr lang="el-GR" smtClean="0"/>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br>
              <a:rPr lang="el-GR" smtClean="0"/>
            </a:br>
            <a:r>
              <a:rPr lang="el-GR" smtClean="0"/>
              <a:t>	</a:t>
            </a:r>
          </a:p>
        </p:txBody>
      </p:sp>
      <p:sp>
        <p:nvSpPr>
          <p:cNvPr id="21507" name="2 - Θέση περιεχομένου"/>
          <p:cNvSpPr>
            <a:spLocks noGrp="1"/>
          </p:cNvSpPr>
          <p:nvPr>
            <p:ph idx="1"/>
          </p:nvPr>
        </p:nvSpPr>
        <p:spPr>
          <a:xfrm>
            <a:off x="457200" y="2565400"/>
            <a:ext cx="8229600" cy="3560763"/>
          </a:xfrm>
        </p:spPr>
        <p:txBody>
          <a:bodyPr>
            <a:normAutofit lnSpcReduction="10000"/>
          </a:bodyPr>
          <a:lstStyle/>
          <a:p>
            <a:pPr algn="ctr">
              <a:buFont typeface="Arial" charset="0"/>
              <a:buNone/>
            </a:pPr>
            <a:r>
              <a:rPr lang="en-US" sz="2800" b="1" dirty="0" smtClean="0"/>
              <a:t>Resolution adopted by the General Assembly</a:t>
            </a:r>
          </a:p>
          <a:p>
            <a:pPr algn="ctr">
              <a:buFont typeface="Arial" charset="0"/>
              <a:buNone/>
            </a:pPr>
            <a:r>
              <a:rPr lang="en-US" sz="2800" dirty="0" smtClean="0"/>
              <a:t>[</a:t>
            </a:r>
            <a:r>
              <a:rPr lang="en-US" sz="2800" i="1" dirty="0" smtClean="0"/>
              <a:t>on the report of the Third Committee (A/60/509/Add.1)]</a:t>
            </a:r>
          </a:p>
          <a:p>
            <a:pPr algn="ctr">
              <a:buFont typeface="Arial" charset="0"/>
              <a:buNone/>
            </a:pPr>
            <a:r>
              <a:rPr lang="en-US" sz="2800" b="1" dirty="0" smtClean="0"/>
              <a:t>60/147. Basic Principles and Guidelines on the Right to a Remedy and Reparation for Victims of Gross Violations of International Human Rights Law and Serious Violations of International Humanitarian Law</a:t>
            </a:r>
            <a:endParaRPr lang="el-GR" sz="2800" dirty="0" smtClean="0"/>
          </a:p>
        </p:txBody>
      </p:sp>
      <p:pic>
        <p:nvPicPr>
          <p:cNvPr id="2150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038" y="333375"/>
            <a:ext cx="2303462"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2314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282700"/>
          </a:xfrm>
        </p:spPr>
        <p:txBody>
          <a:bodyPr rtlCol="0">
            <a:normAutofit/>
          </a:bodyPr>
          <a:lstStyle/>
          <a:p>
            <a:pPr eaLnBrk="1" fontAlgn="auto" hangingPunct="1">
              <a:spcAft>
                <a:spcPts val="0"/>
              </a:spcAft>
              <a:defRPr/>
            </a:pPr>
            <a:r>
              <a:rPr lang="el-GR" sz="3200" dirty="0" smtClean="0"/>
              <a:t>Θεμελιώδη Δικαιώματα του Ανθρώπου- Μειονοτήτων και η Ευρωπαϊκή Ένωση</a:t>
            </a:r>
          </a:p>
        </p:txBody>
      </p:sp>
      <p:sp>
        <p:nvSpPr>
          <p:cNvPr id="3" name="2 - Θέση περιεχομένου"/>
          <p:cNvSpPr>
            <a:spLocks noGrp="1"/>
          </p:cNvSpPr>
          <p:nvPr>
            <p:ph idx="1"/>
          </p:nvPr>
        </p:nvSpPr>
        <p:spPr>
          <a:xfrm>
            <a:off x="179388" y="1628775"/>
            <a:ext cx="8640762" cy="4895850"/>
          </a:xfrm>
        </p:spPr>
        <p:txBody>
          <a:bodyPr rtlCol="0">
            <a:normAutofit fontScale="77500" lnSpcReduction="20000"/>
          </a:bodyPr>
          <a:lstStyle/>
          <a:p>
            <a:pPr algn="just" eaLnBrk="1" fontAlgn="auto" hangingPunct="1">
              <a:spcAft>
                <a:spcPts val="0"/>
              </a:spcAft>
              <a:buFont typeface="Arial" pitchFamily="34" charset="0"/>
              <a:buChar char="•"/>
              <a:defRPr/>
            </a:pPr>
            <a:r>
              <a:rPr lang="el-GR" b="1" dirty="0" smtClean="0">
                <a:solidFill>
                  <a:srgbClr val="C00000"/>
                </a:solidFill>
              </a:rPr>
              <a:t>Ο βαθμός του σεβασμού των δικαιωμάτων των μειονοτήτων σε μια χώρα αποτελεί τον δείκτη/βαθμό της εφαρμογής της Δημοκρατίας σε όλους τους πολίτες. </a:t>
            </a:r>
          </a:p>
          <a:p>
            <a:pPr algn="just" eaLnBrk="1" fontAlgn="auto" hangingPunct="1">
              <a:spcAft>
                <a:spcPts val="0"/>
              </a:spcAft>
              <a:buFont typeface="Arial" pitchFamily="34" charset="0"/>
              <a:buChar char="•"/>
              <a:defRPr/>
            </a:pPr>
            <a:r>
              <a:rPr lang="el-GR" dirty="0" smtClean="0"/>
              <a:t>Η Ευρωπαϊκή Ένωση είναι αποτέλεσμα των προσπαθειών των λαών της γηραιάς ηπείρου για να γλυτώσουν από το τραγικό τους παρελθόν που είναι πλήρες με συγκρούσεις που πήγαζαν από εθνικισμούς και οι οποίες ξεκινήσουν πάντα από διωγμούς κατά των μειονοτήτων. </a:t>
            </a:r>
          </a:p>
          <a:p>
            <a:pPr algn="just" eaLnBrk="1" fontAlgn="auto" hangingPunct="1">
              <a:spcAft>
                <a:spcPts val="0"/>
              </a:spcAft>
              <a:buFont typeface="Arial" pitchFamily="34" charset="0"/>
              <a:buChar char="•"/>
              <a:defRPr/>
            </a:pPr>
            <a:r>
              <a:rPr lang="el-GR" b="1" dirty="0" smtClean="0">
                <a:solidFill>
                  <a:srgbClr val="C00000"/>
                </a:solidFill>
              </a:rPr>
              <a:t>Στο σημείο αυτό δεν μπορούμε να μην αναφέρουμε την σημασία της καταδίκης του </a:t>
            </a:r>
            <a:r>
              <a:rPr lang="el-GR" b="1" dirty="0" err="1" smtClean="0">
                <a:solidFill>
                  <a:srgbClr val="C00000"/>
                </a:solidFill>
              </a:rPr>
              <a:t>Εθνοφυλετισμού</a:t>
            </a:r>
            <a:r>
              <a:rPr lang="el-GR" b="1" dirty="0" smtClean="0">
                <a:solidFill>
                  <a:srgbClr val="C00000"/>
                </a:solidFill>
              </a:rPr>
              <a:t>  ως Αίρεσης το έτος 1872 από την Μείζονα Σύνοδο του Οικουμενικού Πατριαρχείου. </a:t>
            </a:r>
          </a:p>
          <a:p>
            <a:pPr algn="just" eaLnBrk="1" fontAlgn="auto" hangingPunct="1">
              <a:spcAft>
                <a:spcPts val="0"/>
              </a:spcAft>
              <a:buFont typeface="Arial" pitchFamily="34" charset="0"/>
              <a:buChar char="•"/>
              <a:defRPr/>
            </a:pPr>
            <a:r>
              <a:rPr lang="el-GR" dirty="0" smtClean="0"/>
              <a:t>Ο αριθμός των Ευρωπαίων πολιτών που ανήκουν σε μειονότητα ανέρχεται σε 100 εκατομμύρια. </a:t>
            </a:r>
          </a:p>
        </p:txBody>
      </p:sp>
    </p:spTree>
    <p:extLst>
      <p:ext uri="{BB962C8B-B14F-4D97-AF65-F5344CB8AC3E}">
        <p14:creationId xmlns:p14="http://schemas.microsoft.com/office/powerpoint/2010/main" val="29100920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32656"/>
            <a:ext cx="8712968" cy="864096"/>
          </a:xfrm>
        </p:spPr>
        <p:txBody>
          <a:bodyPr>
            <a:noAutofit/>
          </a:bodyPr>
          <a:lstStyle/>
          <a:p>
            <a:r>
              <a:rPr lang="en-US" sz="2800" dirty="0" smtClean="0"/>
              <a:t>4) </a:t>
            </a:r>
            <a:r>
              <a:rPr lang="el-GR" sz="2800" dirty="0" smtClean="0"/>
              <a:t>Πρ</a:t>
            </a:r>
            <a:r>
              <a:rPr lang="el-GR" sz="2800" dirty="0" smtClean="0"/>
              <a:t>όσφατες Εξελίξεις- Συζητήσεις με τις Αρχές της Κυβέρνησης της Τουρκίας</a:t>
            </a:r>
            <a:endParaRPr lang="el-GR" sz="3200" dirty="0"/>
          </a:p>
        </p:txBody>
      </p:sp>
      <p:sp>
        <p:nvSpPr>
          <p:cNvPr id="3" name="Content Placeholder 2"/>
          <p:cNvSpPr>
            <a:spLocks noGrp="1"/>
          </p:cNvSpPr>
          <p:nvPr>
            <p:ph idx="1"/>
          </p:nvPr>
        </p:nvSpPr>
        <p:spPr>
          <a:xfrm>
            <a:off x="323528" y="1340768"/>
            <a:ext cx="8568952" cy="5256584"/>
          </a:xfrm>
        </p:spPr>
        <p:txBody>
          <a:bodyPr>
            <a:normAutofit fontScale="92500" lnSpcReduction="10000"/>
          </a:bodyPr>
          <a:lstStyle/>
          <a:p>
            <a:pPr algn="just"/>
            <a:r>
              <a:rPr lang="el-GR" sz="2400" dirty="0" smtClean="0"/>
              <a:t>Τα τελευταία τρία χρόνια, αρχίζοντας από τον Μάιο του 2010, έχει υπάρξει αξιόλογη μεταστροφή στην στάση των αρχών της  Τουρκικής Κυβέρνησης όσον αφορά την παραδοχή της διαπραγμάτευσης με την </a:t>
            </a:r>
            <a:r>
              <a:rPr lang="el-GR" sz="2400" dirty="0" err="1" smtClean="0"/>
              <a:t>Οι.Ομ.Κω</a:t>
            </a:r>
            <a:r>
              <a:rPr lang="el-GR" sz="2400" dirty="0" smtClean="0"/>
              <a:t>. ως ενωτικού φορέα της εκπατρισμένης Κοινότητας των Ελλήνων της Πόλης. </a:t>
            </a:r>
          </a:p>
          <a:p>
            <a:pPr algn="just"/>
            <a:r>
              <a:rPr lang="el-GR" sz="2400" dirty="0" smtClean="0"/>
              <a:t>Τα τελευταία 2.5 χρόνια έχουν πραγματοποιηθεί σειρά συναντήσεων στην Άγκυρα, Κωνσταντινούπολη και Αθήνα  με Υπουργούς όπως : Εξωτερικών </a:t>
            </a:r>
            <a:r>
              <a:rPr lang="en-US" sz="2400" dirty="0" smtClean="0"/>
              <a:t>Prof. </a:t>
            </a:r>
            <a:r>
              <a:rPr lang="en-US" sz="2400" dirty="0" err="1" smtClean="0"/>
              <a:t>Ahmet</a:t>
            </a:r>
            <a:r>
              <a:rPr lang="en-US" sz="2400" dirty="0" smtClean="0"/>
              <a:t> </a:t>
            </a:r>
            <a:r>
              <a:rPr lang="en-US" sz="2400" dirty="0" err="1" smtClean="0"/>
              <a:t>Davuto</a:t>
            </a:r>
            <a:r>
              <a:rPr lang="tr-TR" sz="2400" dirty="0"/>
              <a:t>ğ</a:t>
            </a:r>
            <a:r>
              <a:rPr lang="en-US" sz="2400" dirty="0" err="1" smtClean="0"/>
              <a:t>lu</a:t>
            </a:r>
            <a:r>
              <a:rPr lang="en-US" sz="2400" dirty="0" smtClean="0"/>
              <a:t>, </a:t>
            </a:r>
            <a:r>
              <a:rPr lang="el-GR" sz="2400" dirty="0" smtClean="0"/>
              <a:t>Παιδείας </a:t>
            </a:r>
            <a:r>
              <a:rPr lang="en-US" sz="2400" dirty="0" smtClean="0"/>
              <a:t>Prof. </a:t>
            </a:r>
            <a:r>
              <a:rPr lang="tr-TR" sz="2400" dirty="0" smtClean="0"/>
              <a:t>Ö</a:t>
            </a:r>
            <a:r>
              <a:rPr lang="en-US" sz="2400" dirty="0" err="1" smtClean="0"/>
              <a:t>mer</a:t>
            </a:r>
            <a:r>
              <a:rPr lang="en-US" sz="2400" dirty="0" smtClean="0"/>
              <a:t> Din</a:t>
            </a:r>
            <a:r>
              <a:rPr lang="tr-TR" sz="2400" dirty="0" smtClean="0"/>
              <a:t>çer, </a:t>
            </a:r>
            <a:r>
              <a:rPr lang="el-GR" sz="2400" dirty="0" smtClean="0"/>
              <a:t>Ευρωπαϊκής ‘Ένωσης </a:t>
            </a:r>
            <a:r>
              <a:rPr lang="tr-TR" sz="2400" dirty="0" smtClean="0"/>
              <a:t>Dr. Egemen Bağış. </a:t>
            </a:r>
            <a:r>
              <a:rPr lang="en-US" sz="2400" dirty="0" smtClean="0"/>
              <a:t> </a:t>
            </a:r>
          </a:p>
          <a:p>
            <a:pPr algn="just"/>
            <a:r>
              <a:rPr lang="el-GR" sz="2400" dirty="0" smtClean="0"/>
              <a:t>Διαμέσου της διαδικασίας αυτής έχουν επιτευχθεί πρόοδοι στα παρακάτω ζητήματα:</a:t>
            </a:r>
            <a:r>
              <a:rPr lang="en-US" sz="2400" dirty="0" smtClean="0"/>
              <a:t> </a:t>
            </a:r>
          </a:p>
          <a:p>
            <a:pPr marL="457200" lvl="1" indent="0" algn="just">
              <a:buNone/>
            </a:pPr>
            <a:r>
              <a:rPr lang="en-US" sz="2400" dirty="0" smtClean="0"/>
              <a:t>- </a:t>
            </a:r>
            <a:r>
              <a:rPr lang="el-GR" sz="2400" dirty="0" smtClean="0"/>
              <a:t> Η δυνατότητα της εγγραφής στα Ελληνικά σχολεία της Πόλης μαθητών χωρίς να διαθέτουν υπηκοότητα της Τουρκίας υπό το καθεστώς του «επισκέπτη μαθητή».</a:t>
            </a:r>
          </a:p>
          <a:p>
            <a:pPr marL="457200" lvl="1" indent="0" algn="just">
              <a:buNone/>
            </a:pPr>
            <a:r>
              <a:rPr lang="en-US" sz="2400" dirty="0" smtClean="0"/>
              <a:t>- </a:t>
            </a:r>
            <a:r>
              <a:rPr lang="el-GR" sz="2400" dirty="0" smtClean="0"/>
              <a:t> Η έγκριση των βιβλίων Ελληνικής γλώσσας για τα μειονοτικά σχολεία σε σύντομα χρονικό διάστημα με αποτελεσματικό τρόπο.</a:t>
            </a:r>
            <a:r>
              <a:rPr lang="en-US" sz="2400" dirty="0" smtClean="0"/>
              <a:t>. </a:t>
            </a:r>
          </a:p>
          <a:p>
            <a:pPr lvl="1"/>
            <a:endParaRPr lang="el-GR" sz="1100" dirty="0"/>
          </a:p>
        </p:txBody>
      </p:sp>
    </p:spTree>
    <p:extLst>
      <p:ext uri="{BB962C8B-B14F-4D97-AF65-F5344CB8AC3E}">
        <p14:creationId xmlns:p14="http://schemas.microsoft.com/office/powerpoint/2010/main" val="417783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404664"/>
            <a:ext cx="8363272" cy="6336704"/>
          </a:xfrm>
        </p:spPr>
        <p:txBody>
          <a:bodyPr>
            <a:noAutofit/>
          </a:bodyPr>
          <a:lstStyle/>
          <a:p>
            <a:pPr marL="180000" indent="0" algn="just">
              <a:buNone/>
            </a:pPr>
            <a:r>
              <a:rPr lang="en-US" sz="2400" dirty="0" smtClean="0"/>
              <a:t>- </a:t>
            </a:r>
            <a:r>
              <a:rPr lang="el-GR" sz="2400" dirty="0" smtClean="0"/>
              <a:t>Η απόφαση της επαναλειτουργίας Ελληνικού σχολείου μετά από 40 χρόνια στην νήσο Ίμβρο</a:t>
            </a:r>
            <a:r>
              <a:rPr lang="en-US" sz="2400" dirty="0" smtClean="0"/>
              <a:t>. </a:t>
            </a:r>
            <a:endParaRPr lang="en-US" sz="2400" dirty="0"/>
          </a:p>
          <a:p>
            <a:pPr marL="180000" indent="0" algn="just">
              <a:buNone/>
            </a:pPr>
            <a:r>
              <a:rPr lang="en-US" sz="2400" dirty="0" smtClean="0"/>
              <a:t> - </a:t>
            </a:r>
            <a:r>
              <a:rPr lang="el-GR" sz="2400" dirty="0" smtClean="0"/>
              <a:t>Η έναρξη της λεπτομερούς μελέτης του τρόπου αποκατάστασης των υπηκοοτήτων στα μέλη εκπατρισμένης Κοινότητας των </a:t>
            </a:r>
            <a:r>
              <a:rPr lang="el-GR" sz="2400" dirty="0" err="1" smtClean="0"/>
              <a:t>Κωνσταντινουπολιτών</a:t>
            </a:r>
            <a:r>
              <a:rPr lang="el-GR" sz="2400" dirty="0" smtClean="0"/>
              <a:t>. </a:t>
            </a:r>
          </a:p>
          <a:p>
            <a:pPr marL="180000" indent="0" algn="just">
              <a:buNone/>
            </a:pPr>
            <a:r>
              <a:rPr lang="en-US" sz="2400" dirty="0" smtClean="0"/>
              <a:t>- </a:t>
            </a:r>
            <a:r>
              <a:rPr lang="el-GR" sz="2400" dirty="0" smtClean="0"/>
              <a:t>Η συζήτηση των προτάσεων της </a:t>
            </a:r>
            <a:r>
              <a:rPr lang="el-GR" sz="2400" dirty="0" err="1" smtClean="0"/>
              <a:t>Οι.Ομ.Κω</a:t>
            </a:r>
            <a:r>
              <a:rPr lang="el-GR" sz="2400" dirty="0" smtClean="0"/>
              <a:t> στο διυπουργικό συμβούλιο στην Προύσα (Οκτώβριος 2012) </a:t>
            </a:r>
            <a:r>
              <a:rPr lang="en-US" sz="2400" dirty="0" smtClean="0"/>
              <a:t> </a:t>
            </a:r>
            <a:r>
              <a:rPr lang="en-US" sz="2400" dirty="0"/>
              <a:t>.</a:t>
            </a:r>
          </a:p>
          <a:p>
            <a:pPr marL="180000" algn="just">
              <a:buFontTx/>
              <a:buChar char="-"/>
            </a:pPr>
            <a:r>
              <a:rPr lang="el-GR" sz="2400" dirty="0" smtClean="0"/>
              <a:t>Σημαντικές θετικές εξελίξεις στην επιστροφή ακινήτων προς τα Ευαγή Ιδρύματα της Ελληνικής Κοινότητας της Κωνσταντινούπολης. </a:t>
            </a:r>
          </a:p>
          <a:p>
            <a:pPr marL="180000" algn="just">
              <a:buFontTx/>
              <a:buChar char="-"/>
            </a:pPr>
            <a:r>
              <a:rPr lang="el-GR" sz="2400" dirty="0" smtClean="0"/>
              <a:t>Κατ’ αρχή τοποθέτηση της επιστροφής των βιβλίων και του αρχείου του Ελληνικού Φιλολογικού Συλλόγου Κωνσταντινουπόλεως σε Ίδρυμα της Ελληνικής Μειονότητας. </a:t>
            </a:r>
          </a:p>
          <a:p>
            <a:pPr marL="180000" algn="just">
              <a:buFontTx/>
              <a:buChar char="-"/>
            </a:pPr>
            <a:r>
              <a:rPr lang="en-US" sz="2400" dirty="0" smtClean="0"/>
              <a:t> </a:t>
            </a:r>
            <a:r>
              <a:rPr lang="el-GR" sz="2400" dirty="0" smtClean="0"/>
              <a:t>Βήματα στην αφαίρεση των αρνητικών αναφορών για το Οικουμενικό Πατριαρχείο και τις μη-Μουσουλμανικές μειονότητες στα σχολικά βιβλία. </a:t>
            </a:r>
            <a:endParaRPr lang="el-GR" sz="2400" dirty="0"/>
          </a:p>
        </p:txBody>
      </p:sp>
    </p:spTree>
    <p:extLst>
      <p:ext uri="{BB962C8B-B14F-4D97-AF65-F5344CB8AC3E}">
        <p14:creationId xmlns:p14="http://schemas.microsoft.com/office/powerpoint/2010/main" val="191297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63272" cy="778098"/>
          </a:xfrm>
        </p:spPr>
        <p:txBody>
          <a:bodyPr>
            <a:normAutofit fontScale="90000"/>
          </a:bodyPr>
          <a:lstStyle/>
          <a:p>
            <a:r>
              <a:rPr lang="el-GR" sz="2800" dirty="0" smtClean="0"/>
              <a:t>Προτάσεις που έχουν υποβληθεί από την </a:t>
            </a:r>
            <a:r>
              <a:rPr lang="el-GR" sz="2800" dirty="0" err="1" smtClean="0"/>
              <a:t>Οι.Ομ.Κω</a:t>
            </a:r>
            <a:r>
              <a:rPr lang="el-GR" sz="2800" dirty="0" smtClean="0"/>
              <a:t> προς τις Κυβερνητικές Αρχές της Τουρκίας</a:t>
            </a:r>
            <a:endParaRPr lang="el-GR" sz="2800" dirty="0"/>
          </a:p>
        </p:txBody>
      </p:sp>
      <p:sp>
        <p:nvSpPr>
          <p:cNvPr id="3" name="Content Placeholder 2"/>
          <p:cNvSpPr>
            <a:spLocks noGrp="1"/>
          </p:cNvSpPr>
          <p:nvPr>
            <p:ph idx="1"/>
          </p:nvPr>
        </p:nvSpPr>
        <p:spPr>
          <a:xfrm>
            <a:off x="323528" y="1412776"/>
            <a:ext cx="8496944" cy="5112568"/>
          </a:xfrm>
        </p:spPr>
        <p:txBody>
          <a:bodyPr>
            <a:normAutofit fontScale="92500" lnSpcReduction="10000"/>
          </a:bodyPr>
          <a:lstStyle/>
          <a:p>
            <a:pPr marL="0" indent="0" algn="just">
              <a:buNone/>
            </a:pPr>
            <a:r>
              <a:rPr lang="el-GR" sz="2400" dirty="0" smtClean="0"/>
              <a:t>Αν και υπάρχει κάποια πρόοδος στην επίλυση υφιστάμενων προβλημάτων της εκπατρισμένης Κοινότητας των Ελλήνων της Κωνσταντινούπολης, απαιτούνται πολλά συγκεκριμένα βήματα για να συζητηθεί αποκατάσταση και επανόρθωση των αδικιών των μαζικής κλίμακας αδικιών του παρελθόντος. Η </a:t>
            </a:r>
            <a:r>
              <a:rPr lang="el-GR" sz="2400" dirty="0" err="1" smtClean="0"/>
              <a:t>Οι.Ομ.Κω</a:t>
            </a:r>
            <a:r>
              <a:rPr lang="el-GR" sz="2400" dirty="0" smtClean="0"/>
              <a:t>, ως πρώτα βήμα, έχει ήδη υποβάλει </a:t>
            </a:r>
            <a:r>
              <a:rPr lang="en-US" sz="2400" dirty="0" smtClean="0"/>
              <a:t> </a:t>
            </a:r>
            <a:r>
              <a:rPr lang="el-GR" sz="2400" dirty="0" smtClean="0"/>
              <a:t>συγκεκριμένες προτάσεις </a:t>
            </a:r>
            <a:r>
              <a:rPr lang="en-US" sz="2400" dirty="0" smtClean="0"/>
              <a:t>(24 </a:t>
            </a:r>
            <a:r>
              <a:rPr lang="el-GR" sz="2400" dirty="0" smtClean="0"/>
              <a:t>Σεπτεμβρίου</a:t>
            </a:r>
            <a:r>
              <a:rPr lang="en-US" sz="2400" dirty="0" smtClean="0"/>
              <a:t> </a:t>
            </a:r>
            <a:r>
              <a:rPr lang="en-US" sz="2400" dirty="0"/>
              <a:t>2012) </a:t>
            </a:r>
            <a:r>
              <a:rPr lang="el-GR" sz="2400" dirty="0" smtClean="0"/>
              <a:t>προς τις αρχές της Τουρκίας και οι οποίες συνοπτικά είναι</a:t>
            </a:r>
            <a:r>
              <a:rPr lang="en-US" sz="2400" dirty="0" smtClean="0"/>
              <a:t>:</a:t>
            </a:r>
          </a:p>
          <a:p>
            <a:pPr algn="just">
              <a:buFont typeface="Arial" charset="0"/>
              <a:buChar char="•"/>
            </a:pPr>
            <a:r>
              <a:rPr lang="el-GR" sz="2400" dirty="0" smtClean="0"/>
              <a:t>Η αποκατάσταση της υπηκοότητας της Τουρκίας, οι οποίες αφαιρέθηκαν κατά μαζικό τρόπο την περίοδο 1960-2000 με σκοπό την αποψίλωση του πληθυσμού της Ελληνικής Κοινότητας της Πόλης</a:t>
            </a:r>
            <a:r>
              <a:rPr lang="en-US" sz="2400" dirty="0" smtClean="0"/>
              <a:t>.</a:t>
            </a:r>
          </a:p>
          <a:p>
            <a:pPr algn="just">
              <a:buFont typeface="Arial" charset="0"/>
              <a:buChar char="•"/>
            </a:pPr>
            <a:r>
              <a:rPr lang="el-GR" sz="2400" dirty="0" smtClean="0"/>
              <a:t>Η αποκατάσταση της υπηκοότητας στα μέλη της νέας γενιάς της εκπατρισμένης Κοινότητας που δεν είχαν γεννηθεί εκτός της Πόλης. </a:t>
            </a:r>
            <a:endParaRPr lang="en-US" sz="2400" dirty="0" smtClean="0"/>
          </a:p>
          <a:p>
            <a:pPr algn="just">
              <a:buFont typeface="Arial" charset="0"/>
              <a:buChar char="•"/>
            </a:pPr>
            <a:r>
              <a:rPr lang="el-GR" sz="2400" dirty="0" smtClean="0"/>
              <a:t>Εγκαθίδρυση ειδικής υπηρεσίας παροχής νομικών υπηρεσιών προς τα μέλη της Ελληνικής Κοινότητας για την διεκδίκηση των ακίνητων περιουσιών  τους. </a:t>
            </a:r>
            <a:r>
              <a:rPr lang="en-US" sz="1800" dirty="0"/>
              <a:t>	</a:t>
            </a:r>
            <a:endParaRPr lang="el-GR" sz="1200" dirty="0"/>
          </a:p>
        </p:txBody>
      </p:sp>
    </p:spTree>
    <p:extLst>
      <p:ext uri="{BB962C8B-B14F-4D97-AF65-F5344CB8AC3E}">
        <p14:creationId xmlns:p14="http://schemas.microsoft.com/office/powerpoint/2010/main" val="2704975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289451"/>
          </a:xfrm>
        </p:spPr>
        <p:txBody>
          <a:bodyPr>
            <a:normAutofit fontScale="70000" lnSpcReduction="20000"/>
          </a:bodyPr>
          <a:lstStyle/>
          <a:p>
            <a:pPr algn="just"/>
            <a:r>
              <a:rPr lang="el-GR" dirty="0" smtClean="0"/>
              <a:t>Διαμόρφωση και εφαρμογή ενός προγράμματος για την παροχή υποστήριξης προς την νέα γενιά της εκπατρισμένης Κοινότητας που θέλουν παλιννοστήσουν στην Κωνσταντινούπολη. Το πρόγραμμα πρέπει να αποσκοπεί στην υποστήριξη προς την νέα γενιά με κρατικά επιδοτούμενα σεμινάρια, παροχή δανείων για την επανεγκατάσταση</a:t>
            </a:r>
            <a:r>
              <a:rPr lang="en-US" dirty="0" smtClean="0"/>
              <a:t>. </a:t>
            </a:r>
            <a:endParaRPr lang="en-US" dirty="0"/>
          </a:p>
          <a:p>
            <a:pPr algn="just"/>
            <a:r>
              <a:rPr lang="el-GR" dirty="0" smtClean="0"/>
              <a:t>Κρατική υποστήριξη και σε συνεργασία με διαπρεπείς </a:t>
            </a:r>
            <a:r>
              <a:rPr lang="el-GR" dirty="0" err="1" smtClean="0"/>
              <a:t>Κωνσταντινουπολίτες</a:t>
            </a:r>
            <a:r>
              <a:rPr lang="el-GR" dirty="0" smtClean="0"/>
              <a:t>  Έλληνες επιστήμονες η ίδρυση ερευνητικών κέντρων και αναπτυξιακών ιδρυμάτων στην Πόλη</a:t>
            </a:r>
            <a:r>
              <a:rPr lang="en-US" dirty="0" smtClean="0"/>
              <a:t>. </a:t>
            </a:r>
            <a:endParaRPr lang="en-US" dirty="0"/>
          </a:p>
          <a:p>
            <a:pPr algn="just"/>
            <a:r>
              <a:rPr lang="el-GR" dirty="0" smtClean="0"/>
              <a:t>Η επιστροφή σε Ομογενειακό Ίδρυμα του Αρχείου και της Βιβλιοθήκης του Ελληνικού Φιλολογικού Συλλόγου Κωνσταντινουπόλεως (1861-1922). </a:t>
            </a:r>
            <a:endParaRPr lang="en-US" dirty="0"/>
          </a:p>
          <a:p>
            <a:pPr algn="just"/>
            <a:r>
              <a:rPr lang="el-GR" dirty="0" smtClean="0"/>
              <a:t>Συνέχιση της αφαίρεσης αρνητικών αναφορών για τις μη-Μουσουλμανικές μειονότητες από τα σχολικά βιβλία διδασκαλίας</a:t>
            </a:r>
            <a:r>
              <a:rPr lang="en-US" dirty="0" smtClean="0"/>
              <a:t>.</a:t>
            </a:r>
            <a:endParaRPr lang="en-US" dirty="0"/>
          </a:p>
          <a:p>
            <a:pPr algn="just"/>
            <a:r>
              <a:rPr lang="el-GR" dirty="0" smtClean="0"/>
              <a:t>Να επιτραπεί η εγγραφή μαθητών με υπηκοότητες της  Ευρωπαϊκής Ένωσης στα Ελληνικά σχολεία της Πόλης ως κανονικών μαθητών</a:t>
            </a:r>
            <a:r>
              <a:rPr lang="en-US" dirty="0" smtClean="0"/>
              <a:t>. </a:t>
            </a:r>
            <a:endParaRPr lang="en-US" dirty="0"/>
          </a:p>
        </p:txBody>
      </p:sp>
    </p:spTree>
    <p:extLst>
      <p:ext uri="{BB962C8B-B14F-4D97-AF65-F5344CB8AC3E}">
        <p14:creationId xmlns:p14="http://schemas.microsoft.com/office/powerpoint/2010/main" val="953804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352928" cy="576064"/>
          </a:xfrm>
        </p:spPr>
        <p:txBody>
          <a:bodyPr>
            <a:normAutofit fontScale="90000"/>
          </a:bodyPr>
          <a:lstStyle/>
          <a:p>
            <a:r>
              <a:rPr lang="en-US" dirty="0" smtClean="0"/>
              <a:t>Contents</a:t>
            </a:r>
            <a:endParaRPr lang="el-GR" dirty="0"/>
          </a:p>
        </p:txBody>
      </p:sp>
      <p:sp>
        <p:nvSpPr>
          <p:cNvPr id="3" name="Content Placeholder 2"/>
          <p:cNvSpPr>
            <a:spLocks noGrp="1"/>
          </p:cNvSpPr>
          <p:nvPr>
            <p:ph idx="1"/>
          </p:nvPr>
        </p:nvSpPr>
        <p:spPr>
          <a:xfrm>
            <a:off x="323528" y="980728"/>
            <a:ext cx="8568952" cy="5145435"/>
          </a:xfrm>
        </p:spPr>
        <p:txBody>
          <a:bodyPr>
            <a:normAutofit lnSpcReduction="10000"/>
          </a:bodyPr>
          <a:lstStyle/>
          <a:p>
            <a:pPr marL="514350" indent="-514350">
              <a:buAutoNum type="arabicParenR"/>
            </a:pPr>
            <a:r>
              <a:rPr lang="el-GR" dirty="0" smtClean="0"/>
              <a:t>Τι είναι η </a:t>
            </a:r>
            <a:r>
              <a:rPr lang="el-GR" dirty="0" err="1" smtClean="0"/>
              <a:t>Οι.Ομ.Κω</a:t>
            </a:r>
            <a:r>
              <a:rPr lang="en-US" dirty="0" smtClean="0"/>
              <a:t>.</a:t>
            </a:r>
          </a:p>
          <a:p>
            <a:pPr marL="514350" indent="-514350">
              <a:buAutoNum type="arabicParenR"/>
            </a:pPr>
            <a:r>
              <a:rPr lang="el-GR" dirty="0" smtClean="0"/>
              <a:t>Το Ιστορικό πλαίσιο</a:t>
            </a:r>
            <a:r>
              <a:rPr lang="en-US" dirty="0" smtClean="0"/>
              <a:t>.</a:t>
            </a:r>
          </a:p>
          <a:p>
            <a:pPr marL="514350" indent="-514350">
              <a:buAutoNum type="arabicParenR"/>
            </a:pPr>
            <a:r>
              <a:rPr lang="el-GR" dirty="0" smtClean="0"/>
              <a:t>Η Αρχή της Αποκατάστασης και Επανορθώσεων. </a:t>
            </a:r>
          </a:p>
          <a:p>
            <a:pPr marL="514350" indent="-514350">
              <a:buAutoNum type="arabicParenR"/>
            </a:pPr>
            <a:r>
              <a:rPr lang="el-GR" dirty="0" smtClean="0"/>
              <a:t>Πρόσφατες Εξελίξεις</a:t>
            </a:r>
            <a:r>
              <a:rPr lang="en-US" dirty="0" smtClean="0"/>
              <a:t> – </a:t>
            </a:r>
            <a:r>
              <a:rPr lang="el-GR" dirty="0" smtClean="0"/>
              <a:t>Επαφές με την Κυβέρνηση τις Αρχές της Τουρκίας. </a:t>
            </a:r>
          </a:p>
          <a:p>
            <a:pPr marL="514350" indent="-514350">
              <a:buAutoNum type="arabicParenR"/>
            </a:pPr>
            <a:r>
              <a:rPr lang="el-GR" dirty="0" smtClean="0"/>
              <a:t>Προτάσεις που έχουν υποβληθεί από την </a:t>
            </a:r>
            <a:r>
              <a:rPr lang="el-GR" dirty="0" err="1" smtClean="0"/>
              <a:t>Οι.Ομ.Κω</a:t>
            </a:r>
            <a:r>
              <a:rPr lang="el-GR" dirty="0" smtClean="0"/>
              <a:t> προς τις Κυβερνητικές Αρχές της Τουρκίας</a:t>
            </a:r>
            <a:r>
              <a:rPr lang="en-US" dirty="0" smtClean="0"/>
              <a:t>.</a:t>
            </a:r>
          </a:p>
          <a:p>
            <a:pPr marL="514350" indent="-514350">
              <a:buAutoNum type="arabicParenR"/>
            </a:pPr>
            <a:r>
              <a:rPr lang="el-GR" dirty="0" smtClean="0"/>
              <a:t>Συμπεράσματα.</a:t>
            </a:r>
            <a:endParaRPr lang="en-US" dirty="0" smtClean="0"/>
          </a:p>
          <a:p>
            <a:pPr marL="514350" indent="-514350">
              <a:buAutoNum type="arabicParenR"/>
            </a:pPr>
            <a:endParaRPr lang="el-GR" dirty="0"/>
          </a:p>
        </p:txBody>
      </p:sp>
    </p:spTree>
    <p:extLst>
      <p:ext uri="{BB962C8B-B14F-4D97-AF65-F5344CB8AC3E}">
        <p14:creationId xmlns:p14="http://schemas.microsoft.com/office/powerpoint/2010/main" val="779333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706090"/>
          </a:xfrm>
        </p:spPr>
        <p:txBody>
          <a:bodyPr>
            <a:noAutofit/>
          </a:bodyPr>
          <a:lstStyle/>
          <a:p>
            <a:r>
              <a:rPr lang="el-GR" sz="2400" dirty="0" smtClean="0"/>
              <a:t>Επιπλέον τα παρακάτω σημαντικά χρονίζοντα  προβλήματα πρέπει να αντιμετωπιστούν από την Τουρκική Κυβέρνηση</a:t>
            </a:r>
            <a:endParaRPr lang="el-GR" sz="2400" dirty="0"/>
          </a:p>
        </p:txBody>
      </p:sp>
      <p:sp>
        <p:nvSpPr>
          <p:cNvPr id="3" name="Content Placeholder 2"/>
          <p:cNvSpPr>
            <a:spLocks noGrp="1"/>
          </p:cNvSpPr>
          <p:nvPr>
            <p:ph idx="1"/>
          </p:nvPr>
        </p:nvSpPr>
        <p:spPr>
          <a:xfrm>
            <a:off x="251520" y="908720"/>
            <a:ext cx="8640960" cy="5760640"/>
          </a:xfrm>
        </p:spPr>
        <p:txBody>
          <a:bodyPr>
            <a:noAutofit/>
          </a:bodyPr>
          <a:lstStyle/>
          <a:p>
            <a:pPr marL="180000" indent="0" algn="just">
              <a:lnSpc>
                <a:spcPct val="120000"/>
              </a:lnSpc>
              <a:spcBef>
                <a:spcPts val="0"/>
              </a:spcBef>
              <a:buNone/>
            </a:pPr>
            <a:r>
              <a:rPr lang="en-US" sz="2400" dirty="0" smtClean="0"/>
              <a:t>- </a:t>
            </a:r>
            <a:r>
              <a:rPr lang="el-GR" sz="2400" dirty="0" smtClean="0"/>
              <a:t>Η </a:t>
            </a:r>
            <a:r>
              <a:rPr lang="el-GR" sz="2400" dirty="0" smtClean="0"/>
              <a:t>αναγνώριση της νομικής προσωπικότητας του Οικουμενικού Πατριαρχείου</a:t>
            </a:r>
            <a:r>
              <a:rPr lang="el-GR" sz="2400" dirty="0" smtClean="0"/>
              <a:t>.</a:t>
            </a:r>
          </a:p>
          <a:p>
            <a:pPr marL="180000" algn="just">
              <a:lnSpc>
                <a:spcPct val="120000"/>
              </a:lnSpc>
              <a:spcBef>
                <a:spcPts val="0"/>
              </a:spcBef>
              <a:buFontTx/>
              <a:buChar char="-"/>
            </a:pPr>
            <a:r>
              <a:rPr lang="el-GR" sz="2400" dirty="0" smtClean="0"/>
              <a:t>Η </a:t>
            </a:r>
            <a:r>
              <a:rPr lang="el-GR" sz="2400" dirty="0" smtClean="0"/>
              <a:t>επιστροφή των ακινήτων που έχον κατασχέθηκαν στο παρελθόν και ανήκουν στα Ελληνικά ευαγή ιδρύματα. Παρόλα τα σημαντικά θετικά βήματα παραμένουν σε εκκρεμότητα σημαντικές κατηγορίες ακινήτων που δεν καλύπτεται η δίκαια επιστροφή τους. Ιδιαίτερα σοβαρή περίπτωση αποτελούν τα «</a:t>
            </a:r>
            <a:r>
              <a:rPr lang="el-GR" sz="2400" dirty="0" smtClean="0"/>
              <a:t>κατειλημμένα - </a:t>
            </a:r>
            <a:r>
              <a:rPr lang="el-GR" sz="2400" dirty="0" err="1" smtClean="0"/>
              <a:t>μαζμπούτ</a:t>
            </a:r>
            <a:r>
              <a:rPr lang="el-GR" sz="2400" dirty="0" smtClean="0"/>
              <a:t>» ιδρύματα όπως τα 17 ιστορικά Μοναστήρια και οι 3 εκκλησίες με τα ακίνητα τους της περιοχής Γαλατά που είχαν καταληφθεί παράνομα από την </a:t>
            </a:r>
            <a:r>
              <a:rPr lang="el-GR" sz="2400" dirty="0"/>
              <a:t>ο</a:t>
            </a:r>
            <a:r>
              <a:rPr lang="el-GR" sz="2400" dirty="0" smtClean="0"/>
              <a:t>ικογένεια του </a:t>
            </a:r>
            <a:r>
              <a:rPr lang="el-GR" sz="2400" dirty="0" err="1" smtClean="0"/>
              <a:t>Ευθύμ</a:t>
            </a:r>
            <a:r>
              <a:rPr lang="el-GR" sz="2400" dirty="0" smtClean="0"/>
              <a:t> </a:t>
            </a:r>
            <a:r>
              <a:rPr lang="el-GR" sz="2400" dirty="0" err="1" smtClean="0"/>
              <a:t>Καραχισαρίδη</a:t>
            </a:r>
            <a:r>
              <a:rPr lang="el-GR" sz="2400" dirty="0" smtClean="0"/>
              <a:t> τα οποία παρ’ αυτά πρέπει να επιστραφούν στον νόμιμο ιδιοκτήτη τους το Οικουμενικό Πατριαρχείο</a:t>
            </a:r>
          </a:p>
          <a:p>
            <a:pPr marL="180000" algn="just">
              <a:lnSpc>
                <a:spcPct val="120000"/>
              </a:lnSpc>
              <a:spcBef>
                <a:spcPts val="0"/>
              </a:spcBef>
              <a:buFontTx/>
              <a:buChar char="-"/>
            </a:pPr>
            <a:r>
              <a:rPr lang="el-GR" sz="2400" dirty="0" smtClean="0"/>
              <a:t>Η επαναλειτουργία της Θεολογικής Σχολής της Χάλκης</a:t>
            </a:r>
            <a:r>
              <a:rPr lang="en-US" sz="2400" dirty="0" smtClean="0"/>
              <a:t>.</a:t>
            </a:r>
            <a:endParaRPr lang="en-US" sz="2400" dirty="0"/>
          </a:p>
          <a:p>
            <a:pPr marL="180000" indent="0" algn="just">
              <a:lnSpc>
                <a:spcPct val="120000"/>
              </a:lnSpc>
              <a:spcBef>
                <a:spcPts val="0"/>
              </a:spcBef>
              <a:buNone/>
            </a:pPr>
            <a:endParaRPr lang="el-GR" sz="2400" dirty="0"/>
          </a:p>
        </p:txBody>
      </p:sp>
    </p:spTree>
    <p:extLst>
      <p:ext uri="{BB962C8B-B14F-4D97-AF65-F5344CB8AC3E}">
        <p14:creationId xmlns:p14="http://schemas.microsoft.com/office/powerpoint/2010/main" val="1625297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289451"/>
          </a:xfrm>
        </p:spPr>
        <p:txBody>
          <a:bodyPr>
            <a:normAutofit fontScale="85000" lnSpcReduction="10000"/>
          </a:bodyPr>
          <a:lstStyle/>
          <a:p>
            <a:pPr algn="just"/>
            <a:r>
              <a:rPr lang="el-GR" dirty="0" smtClean="0"/>
              <a:t>Η εφαρμογή των αρχών κράτους νόμου στην περίπτωση ελαχίστων Ευαγών Ιδρυμάτων της Ομογένειας που αρνούνται να διενεργήσουν εκλογές και παραμένουν στην διοίκηση των ιδρυμάτων αυτών παράνομα. </a:t>
            </a:r>
          </a:p>
          <a:p>
            <a:pPr algn="just"/>
            <a:r>
              <a:rPr lang="el-GR" dirty="0" smtClean="0"/>
              <a:t>Πρωτοβουλίες στην ενθάρρυνση του διορισμού σε δημόσιες θέσεις μελών των μη-Μουσουλμανικών Μειονοτήτων που στο παρελθόν είχε απαγορευτεί ο διορισμός τους με βάση μυστικά διατάγματα παρόλο που ήταν υπήκοοι της Τουρκίας.</a:t>
            </a:r>
          </a:p>
          <a:p>
            <a:pPr algn="just"/>
            <a:r>
              <a:rPr lang="en-US" dirty="0" smtClean="0"/>
              <a:t> </a:t>
            </a:r>
            <a:r>
              <a:rPr lang="el-GR" dirty="0" smtClean="0"/>
              <a:t>Η δυνατότητα της συνένωσης Ευαγών Ιδρυμάτων με παρεμφερείς δραστηριότητες και γειτνιάζουν.  </a:t>
            </a:r>
            <a:endParaRPr lang="el-GR" dirty="0"/>
          </a:p>
        </p:txBody>
      </p:sp>
    </p:spTree>
    <p:extLst>
      <p:ext uri="{BB962C8B-B14F-4D97-AF65-F5344CB8AC3E}">
        <p14:creationId xmlns:p14="http://schemas.microsoft.com/office/powerpoint/2010/main" val="331298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rmAutofit fontScale="90000"/>
          </a:bodyPr>
          <a:lstStyle/>
          <a:p>
            <a:r>
              <a:rPr lang="el-GR" sz="3600" dirty="0" smtClean="0"/>
              <a:t>Συμπεράσματα </a:t>
            </a:r>
            <a:r>
              <a:rPr lang="en-US" dirty="0" smtClean="0"/>
              <a:t> </a:t>
            </a:r>
            <a:endParaRPr lang="el-GR" dirty="0"/>
          </a:p>
        </p:txBody>
      </p:sp>
      <p:sp>
        <p:nvSpPr>
          <p:cNvPr id="3" name="Content Placeholder 2"/>
          <p:cNvSpPr>
            <a:spLocks noGrp="1"/>
          </p:cNvSpPr>
          <p:nvPr>
            <p:ph idx="1"/>
          </p:nvPr>
        </p:nvSpPr>
        <p:spPr>
          <a:xfrm>
            <a:off x="323528" y="764704"/>
            <a:ext cx="8568952" cy="4752527"/>
          </a:xfrm>
        </p:spPr>
        <p:txBody>
          <a:bodyPr>
            <a:normAutofit fontScale="85000" lnSpcReduction="10000"/>
          </a:bodyPr>
          <a:lstStyle/>
          <a:p>
            <a:pPr marL="0" indent="0" algn="just">
              <a:buNone/>
            </a:pPr>
            <a:r>
              <a:rPr lang="el-GR" sz="2400" dirty="0" smtClean="0"/>
              <a:t>Πρόσφατα το Συμβούλιο κατά του Ρατσισμού και Μη- ανεκτικότητας  δήλωσε τα εξής: «</a:t>
            </a:r>
            <a:r>
              <a:rPr lang="el-GR" sz="2400" b="1" dirty="0" smtClean="0">
                <a:solidFill>
                  <a:srgbClr val="C00000"/>
                </a:solidFill>
              </a:rPr>
              <a:t>Διαπιστώνεται η σοβαρή αποψίλωση πληθυσμού της Ελληνορθόδοξης Κοινότητας και απαιτούνται ‘επείγουσες δράσεις’ για να επιβιώσει</a:t>
            </a:r>
            <a:r>
              <a:rPr lang="el-GR" sz="2400" dirty="0" smtClean="0"/>
              <a:t>». </a:t>
            </a:r>
          </a:p>
          <a:p>
            <a:pPr marL="0" indent="0" algn="just">
              <a:buNone/>
            </a:pPr>
            <a:r>
              <a:rPr lang="el-GR" sz="2400" dirty="0" smtClean="0"/>
              <a:t>Πρόκειται για αδιαμφισβήτητη αλήθεια. </a:t>
            </a:r>
            <a:endParaRPr lang="en-US" sz="2400" dirty="0" smtClean="0"/>
          </a:p>
          <a:p>
            <a:pPr marL="0" indent="0" algn="just">
              <a:buNone/>
            </a:pPr>
            <a:r>
              <a:rPr lang="el-GR" sz="2400" dirty="0" smtClean="0"/>
              <a:t>Η </a:t>
            </a:r>
            <a:r>
              <a:rPr lang="el-GR" sz="2400" dirty="0" err="1" smtClean="0"/>
              <a:t>Οι.Ομ.Κω</a:t>
            </a:r>
            <a:r>
              <a:rPr lang="el-GR" sz="2400" dirty="0" smtClean="0"/>
              <a:t> βασιζόμενη στις αρχές του διεθνούς δικαίου δικαιωμάτων του ανθρώπου και την υποστήριξη της παιδείας και του πολιτισμού εκπληρώνει το ιστορικό της καθήκον για την αναζωογόνηση της Ελληνορθόδοξης Κοινότητας της Πόλης που έχει προσφέρει μεγάλες υπηρεσίες προς την </a:t>
            </a:r>
            <a:r>
              <a:rPr lang="el-GR" sz="2400" dirty="0" smtClean="0"/>
              <a:t>Ανθρωπότητα</a:t>
            </a:r>
            <a:r>
              <a:rPr lang="el-GR" sz="2400" dirty="0" smtClean="0"/>
              <a:t>.</a:t>
            </a:r>
          </a:p>
          <a:p>
            <a:pPr marL="0" indent="0" algn="just">
              <a:buNone/>
            </a:pPr>
            <a:r>
              <a:rPr lang="el-GR" sz="2400" dirty="0" smtClean="0"/>
              <a:t>Το γεγονός ότι υπάρχει μεταβολή στην στάση των αρχών του Τουρκικού Κράτους  τα τελευταία 2.5 χρόνια είναι σημαντικό στοιχείο. Η στάση αυτή πρέπει να </a:t>
            </a:r>
            <a:r>
              <a:rPr lang="el-GR" sz="2400" dirty="0" smtClean="0"/>
              <a:t>υποστηριχθεί, να </a:t>
            </a:r>
            <a:r>
              <a:rPr lang="el-GR" sz="2400" dirty="0" smtClean="0"/>
              <a:t>ενθαρρυνθεί και να συνεχιστεί για να δώσει απτά αποτελέσματα. </a:t>
            </a:r>
          </a:p>
          <a:p>
            <a:pPr marL="0" indent="0" algn="just">
              <a:buNone/>
            </a:pPr>
            <a:r>
              <a:rPr lang="el-GR" sz="2400" dirty="0" smtClean="0"/>
              <a:t>Ζητάμε από το Ευρωπαϊκό Κοινοβούλιο την υποστήριξη των προσπαθειών μας αφού λίγο ή πολύ σε όλες τις περιοχές της Ευρώπης έχουν συμβεί παρόμοια τραγικά γεγονότα όπως αυτά που </a:t>
            </a:r>
            <a:r>
              <a:rPr lang="el-GR" sz="2400" dirty="0" smtClean="0"/>
              <a:t>έχει διέλθει </a:t>
            </a:r>
            <a:r>
              <a:rPr lang="el-GR" sz="2400" dirty="0" smtClean="0"/>
              <a:t>η εκπατρισμένη Ελληνική Κοινότητα της Κωνσταντινούπολης.  </a:t>
            </a:r>
            <a:endParaRPr lang="en-US" sz="2000" dirty="0"/>
          </a:p>
        </p:txBody>
      </p:sp>
      <p:sp>
        <p:nvSpPr>
          <p:cNvPr id="4" name="TextBox 3"/>
          <p:cNvSpPr txBox="1"/>
          <p:nvPr/>
        </p:nvSpPr>
        <p:spPr>
          <a:xfrm>
            <a:off x="683568" y="5517232"/>
            <a:ext cx="8064896" cy="923330"/>
          </a:xfrm>
          <a:prstGeom prst="rect">
            <a:avLst/>
          </a:prstGeom>
          <a:noFill/>
        </p:spPr>
        <p:txBody>
          <a:bodyPr wrap="square" rtlCol="0">
            <a:spAutoFit/>
          </a:bodyPr>
          <a:lstStyle/>
          <a:p>
            <a:r>
              <a:rPr lang="en-US" dirty="0" smtClean="0"/>
              <a:t>* ECRI</a:t>
            </a:r>
            <a:r>
              <a:rPr lang="en-US" dirty="0"/>
              <a:t>= Council of Europe Commission against Racism and Intolerance (Extract from the Report of Mr. Thomas </a:t>
            </a:r>
            <a:r>
              <a:rPr lang="en-US" dirty="0" err="1"/>
              <a:t>Hammarberg</a:t>
            </a:r>
            <a:r>
              <a:rPr lang="en-US" dirty="0"/>
              <a:t>, Following his visit to Turkey on 28 June – 3 July 2009, European Commissioner for Human Rights, 1 October 2009). </a:t>
            </a:r>
          </a:p>
        </p:txBody>
      </p:sp>
    </p:spTree>
    <p:extLst>
      <p:ext uri="{BB962C8B-B14F-4D97-AF65-F5344CB8AC3E}">
        <p14:creationId xmlns:p14="http://schemas.microsoft.com/office/powerpoint/2010/main" val="4172205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568952" cy="706090"/>
          </a:xfrm>
        </p:spPr>
        <p:txBody>
          <a:bodyPr>
            <a:normAutofit/>
          </a:bodyPr>
          <a:lstStyle/>
          <a:p>
            <a:r>
              <a:rPr lang="el-GR" sz="3200" dirty="0" smtClean="0"/>
              <a:t>Τι είναι η </a:t>
            </a:r>
            <a:r>
              <a:rPr lang="el-GR" sz="3200" dirty="0" err="1" smtClean="0"/>
              <a:t>Οι.Ομ.Κω</a:t>
            </a:r>
            <a:endParaRPr lang="el-GR" sz="3200" dirty="0"/>
          </a:p>
        </p:txBody>
      </p:sp>
      <p:sp>
        <p:nvSpPr>
          <p:cNvPr id="3" name="Content Placeholder 2"/>
          <p:cNvSpPr>
            <a:spLocks noGrp="1"/>
          </p:cNvSpPr>
          <p:nvPr>
            <p:ph idx="1"/>
          </p:nvPr>
        </p:nvSpPr>
        <p:spPr>
          <a:xfrm>
            <a:off x="179512" y="1052736"/>
            <a:ext cx="8784976" cy="5400600"/>
          </a:xfrm>
        </p:spPr>
        <p:txBody>
          <a:bodyPr>
            <a:normAutofit fontScale="70000" lnSpcReduction="20000"/>
          </a:bodyPr>
          <a:lstStyle/>
          <a:p>
            <a:pPr algn="just"/>
            <a:r>
              <a:rPr lang="el-GR" dirty="0" smtClean="0"/>
              <a:t>Αποτελεί τον ενωτικό φορέα των 30 σωματείων των απελαθέντων και εξαναγκασθέντων σε εκπατρισμό  από την γενέτειρα τους γη Ελλήνων της Κωνσταντινούπολης οι οποίοι ζουν σε διάφορες χώρες.  </a:t>
            </a:r>
            <a:endParaRPr lang="en-US" dirty="0"/>
          </a:p>
          <a:p>
            <a:pPr algn="just"/>
            <a:r>
              <a:rPr lang="en-US" dirty="0"/>
              <a:t> </a:t>
            </a:r>
            <a:r>
              <a:rPr lang="el-GR" dirty="0" smtClean="0"/>
              <a:t>Ιδρύθηκε το 2006 και συμπεριλαμβάνει τα σωματεία των </a:t>
            </a:r>
            <a:r>
              <a:rPr lang="el-GR" dirty="0" err="1" smtClean="0"/>
              <a:t>Κωνσταντινουπολιτών</a:t>
            </a:r>
            <a:r>
              <a:rPr lang="el-GR" dirty="0" smtClean="0"/>
              <a:t> από την Ευρώπη (Ελλάδα, Γερμανία, Ελβετία, Βέλγιο και Σουηδία), Η.Π.Α. – Καναδά και Αυστραλίας. </a:t>
            </a:r>
          </a:p>
          <a:p>
            <a:pPr algn="just"/>
            <a:r>
              <a:rPr lang="el-GR" dirty="0" smtClean="0"/>
              <a:t>Οι Έλληνες της Κωνσταντινούπολης με βάση την Συνθήκη της Λωζάννης (23.7.1923) είχαν εξαιρεθεί από την Ανταλλαγή των πληθυσμών ανεξάρτητα της υπηκοότητας τους ενώ ένα πλήρες κεφάλαιο είχε συμπεριληφθεί για τη προστασία των μη-Μουσουλμανικών  Μειονοτήτων.</a:t>
            </a:r>
            <a:r>
              <a:rPr lang="en-US" dirty="0" smtClean="0"/>
              <a:t> </a:t>
            </a:r>
          </a:p>
          <a:p>
            <a:pPr algn="just"/>
            <a:r>
              <a:rPr lang="el-GR" dirty="0" smtClean="0"/>
              <a:t>Οι κύριες δραστηριότητες της </a:t>
            </a:r>
            <a:r>
              <a:rPr lang="el-GR" dirty="0" err="1" smtClean="0"/>
              <a:t>Οι.Ομ.Κω</a:t>
            </a:r>
            <a:r>
              <a:rPr lang="el-GR" dirty="0" smtClean="0"/>
              <a:t> συμπεριλαμβάνουν: (α) την υποστήριξη της Ελληνικής Παιδείας της </a:t>
            </a:r>
            <a:r>
              <a:rPr lang="el-GR" dirty="0" smtClean="0"/>
              <a:t>Κωνσταντινούπολης </a:t>
            </a:r>
            <a:r>
              <a:rPr lang="el-GR" dirty="0" smtClean="0"/>
              <a:t>ως βασικού στοιχείου για την αναζωογόνηση του Ελληνισμού της Πόλης, (β) δράσεις  για την αποκατάσταση και επανορθώσεις των αδικιών που έχει υποστεί ο Ελληνισμός της Κωνσταντινούπολης και (γ) την συνέχιση της οικουμενικής  παράδοσης πολιτισμού της Κωνσταντινούπολης υπέρ της ειρήνης και της συνεργασίας μεταξύ των γειτονικών λαών και ιδιαίτερα μεταξύ Ελλάδος και Τουρκίας.  </a:t>
            </a:r>
            <a:endParaRPr lang="en-US" dirty="0" smtClean="0"/>
          </a:p>
          <a:p>
            <a:pPr algn="just"/>
            <a:endParaRPr lang="en-US" dirty="0" smtClean="0"/>
          </a:p>
          <a:p>
            <a:pPr algn="just"/>
            <a:endParaRPr lang="en-US" dirty="0" smtClean="0"/>
          </a:p>
          <a:p>
            <a:pPr algn="just"/>
            <a:endParaRPr lang="en-US" dirty="0"/>
          </a:p>
        </p:txBody>
      </p:sp>
    </p:spTree>
    <p:extLst>
      <p:ext uri="{BB962C8B-B14F-4D97-AF65-F5344CB8AC3E}">
        <p14:creationId xmlns:p14="http://schemas.microsoft.com/office/powerpoint/2010/main" val="4160991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251520" y="332656"/>
            <a:ext cx="8712968" cy="1224136"/>
          </a:xfrm>
        </p:spPr>
        <p:txBody>
          <a:bodyPr rtlCol="0">
            <a:normAutofit fontScale="90000"/>
          </a:bodyPr>
          <a:lstStyle/>
          <a:p>
            <a:pPr eaLnBrk="1" fontAlgn="auto" hangingPunct="1">
              <a:spcAft>
                <a:spcPts val="0"/>
              </a:spcAft>
              <a:defRPr/>
            </a:pPr>
            <a:r>
              <a:rPr lang="en-GB" sz="2700" b="1" i="1" dirty="0" smtClean="0"/>
              <a:t/>
            </a:r>
            <a:br>
              <a:rPr lang="en-GB" sz="2700" b="1" i="1" dirty="0" smtClean="0"/>
            </a:br>
            <a:r>
              <a:rPr lang="en-GB" sz="2700" b="1" i="1" dirty="0" smtClean="0"/>
              <a:t/>
            </a:r>
            <a:br>
              <a:rPr lang="en-GB" sz="2700" b="1" i="1" dirty="0" smtClean="0"/>
            </a:br>
            <a:r>
              <a:rPr lang="en-GB" sz="2700" dirty="0" smtClean="0"/>
              <a:t>2) </a:t>
            </a:r>
            <a:r>
              <a:rPr lang="el-GR" sz="2700" dirty="0" smtClean="0"/>
              <a:t>Ιστορικό Πλαίσιο – Οι κύριες παραβιάσεις των Μειονοτικών κι Ανθρωπίνων Δικαιωμάτων την περίοδο μετά από το </a:t>
            </a:r>
            <a:r>
              <a:rPr lang="en-GB" sz="2700" dirty="0" smtClean="0"/>
              <a:t>1923</a:t>
            </a:r>
            <a:br>
              <a:rPr lang="en-GB" sz="2700" dirty="0" smtClean="0"/>
            </a:br>
            <a:r>
              <a:rPr lang="el-GR" sz="3100" dirty="0" smtClean="0"/>
              <a:t/>
            </a:r>
            <a:br>
              <a:rPr lang="el-GR" sz="3100" dirty="0" smtClean="0"/>
            </a:br>
            <a:endParaRPr lang="el-GR" sz="3100" dirty="0" smtClean="0"/>
          </a:p>
        </p:txBody>
      </p:sp>
      <p:sp>
        <p:nvSpPr>
          <p:cNvPr id="3" name="2 - Θέση περιεχομένου"/>
          <p:cNvSpPr>
            <a:spLocks noGrp="1"/>
          </p:cNvSpPr>
          <p:nvPr>
            <p:ph idx="1"/>
          </p:nvPr>
        </p:nvSpPr>
        <p:spPr>
          <a:xfrm>
            <a:off x="467544" y="1556792"/>
            <a:ext cx="8424936" cy="4680520"/>
          </a:xfrm>
        </p:spPr>
        <p:txBody>
          <a:bodyPr rtlCol="0">
            <a:normAutofit fontScale="77500" lnSpcReduction="20000"/>
          </a:bodyPr>
          <a:lstStyle/>
          <a:p>
            <a:pPr algn="just" eaLnBrk="1" fontAlgn="auto" hangingPunct="1">
              <a:spcAft>
                <a:spcPts val="0"/>
              </a:spcAft>
              <a:buFont typeface="Arial" pitchFamily="34" charset="0"/>
              <a:buChar char="•"/>
              <a:defRPr/>
            </a:pPr>
            <a:r>
              <a:rPr lang="el-GR" dirty="0" smtClean="0"/>
              <a:t>Διωγμοί κατά του Οικουμενικού Πατριαρχείου</a:t>
            </a:r>
            <a:r>
              <a:rPr lang="en-GB" dirty="0" smtClean="0"/>
              <a:t>.</a:t>
            </a:r>
            <a:endParaRPr lang="el-GR" dirty="0" smtClean="0"/>
          </a:p>
          <a:p>
            <a:pPr algn="just" eaLnBrk="1" fontAlgn="auto" hangingPunct="1">
              <a:spcAft>
                <a:spcPts val="0"/>
              </a:spcAft>
              <a:buFont typeface="Arial" pitchFamily="34" charset="0"/>
              <a:buChar char="•"/>
              <a:defRPr/>
            </a:pPr>
            <a:r>
              <a:rPr lang="el-GR" dirty="0" smtClean="0"/>
              <a:t>Εγκαθίδρυση το 1923 από το  κράτος «Τούρκο- Ορθόδοξης» ψευδό-εκκλησίας η οποία για πολλές δεκαετίες άσκησε πόλεμο κατά του Οικουμενικού Πατριαρχείου.</a:t>
            </a:r>
            <a:endParaRPr lang="en-GB" dirty="0" smtClean="0"/>
          </a:p>
          <a:p>
            <a:pPr algn="just" eaLnBrk="1" fontAlgn="auto" hangingPunct="1">
              <a:spcAft>
                <a:spcPts val="0"/>
              </a:spcAft>
              <a:buFont typeface="Arial" pitchFamily="34" charset="0"/>
              <a:buChar char="•"/>
              <a:defRPr/>
            </a:pPr>
            <a:r>
              <a:rPr lang="el-GR" dirty="0" smtClean="0"/>
              <a:t>Το έτος 1932 με την έκδοση ειδικού νόμου περί απαγόρευσης της άσκησης 20 επαγγελμάτων εξαναγκάστηκαν σε εκπατρισμό 12.000 Έλληνες υπήκοοι παρόλο που </a:t>
            </a:r>
            <a:r>
              <a:rPr lang="el-GR" dirty="0"/>
              <a:t>υ</a:t>
            </a:r>
            <a:r>
              <a:rPr lang="el-GR" dirty="0" smtClean="0"/>
              <a:t>παγόντουσαν </a:t>
            </a:r>
            <a:r>
              <a:rPr lang="el-GR" dirty="0" smtClean="0"/>
              <a:t>στο καθεστώς  </a:t>
            </a:r>
            <a:r>
              <a:rPr lang="el-GR" dirty="0" smtClean="0"/>
              <a:t>«</a:t>
            </a:r>
            <a:r>
              <a:rPr lang="el-GR" dirty="0" err="1" smtClean="0"/>
              <a:t>Εταμπλίς</a:t>
            </a:r>
            <a:r>
              <a:rPr lang="el-GR" dirty="0" smtClean="0"/>
              <a:t>». </a:t>
            </a:r>
          </a:p>
          <a:p>
            <a:pPr algn="just" eaLnBrk="1" fontAlgn="auto" hangingPunct="1">
              <a:spcAft>
                <a:spcPts val="0"/>
              </a:spcAft>
              <a:buFont typeface="Arial" pitchFamily="34" charset="0"/>
              <a:buChar char="•"/>
              <a:defRPr/>
            </a:pPr>
            <a:r>
              <a:rPr lang="el-GR" dirty="0" smtClean="0"/>
              <a:t>Απαγόρευση του διορισμού σε οποιαδήποτε δημόσια θέση μελών της </a:t>
            </a:r>
            <a:r>
              <a:rPr lang="el-GR" dirty="0" smtClean="0"/>
              <a:t>Μειονότητας</a:t>
            </a:r>
            <a:r>
              <a:rPr lang="el-GR" dirty="0" smtClean="0"/>
              <a:t>. </a:t>
            </a:r>
          </a:p>
          <a:p>
            <a:pPr algn="just" eaLnBrk="1" fontAlgn="auto" hangingPunct="1">
              <a:spcAft>
                <a:spcPts val="0"/>
              </a:spcAft>
              <a:buFont typeface="Arial" pitchFamily="34" charset="0"/>
              <a:buChar char="•"/>
              <a:defRPr/>
            </a:pPr>
            <a:r>
              <a:rPr lang="el-GR" dirty="0" smtClean="0"/>
              <a:t>Κατάσχεση σημαντικού τμήματος της περιουσίας των Ευαγών Ιδρυμάτων της Ελληνικής Κοινότητας με Νόμο του 1936. </a:t>
            </a:r>
          </a:p>
        </p:txBody>
      </p:sp>
    </p:spTree>
    <p:extLst>
      <p:ext uri="{BB962C8B-B14F-4D97-AF65-F5344CB8AC3E}">
        <p14:creationId xmlns:p14="http://schemas.microsoft.com/office/powerpoint/2010/main" val="3706978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332656"/>
            <a:ext cx="8568952" cy="6120680"/>
          </a:xfrm>
        </p:spPr>
        <p:txBody>
          <a:bodyPr>
            <a:noAutofit/>
          </a:bodyPr>
          <a:lstStyle/>
          <a:p>
            <a:pPr algn="just"/>
            <a:r>
              <a:rPr lang="el-GR" sz="2400" dirty="0" smtClean="0"/>
              <a:t>Στην διάρκεια του Β’ Παγκόσμιου Πολέμου η επιστράτευση σε Τάγματα Εργασίας </a:t>
            </a:r>
            <a:r>
              <a:rPr lang="en-US" sz="2400" dirty="0" smtClean="0"/>
              <a:t>(1941-42)</a:t>
            </a:r>
            <a:r>
              <a:rPr lang="el-GR" sz="2400" dirty="0" smtClean="0"/>
              <a:t> είκοσι κλάσεων ανδρών των μειονοτήτων κάτω από τρομερές συνθήκες κακουχιών. </a:t>
            </a:r>
          </a:p>
          <a:p>
            <a:pPr algn="just"/>
            <a:r>
              <a:rPr lang="el-GR" sz="2400" dirty="0" smtClean="0"/>
              <a:t>Εφαρμογή ενός προγράμματος οικονομικού αφανισμού με τον ειδικό Φόρο Ευμάρειας την περίοδο 1942-44 </a:t>
            </a:r>
            <a:r>
              <a:rPr lang="en-US" sz="2400" dirty="0" smtClean="0"/>
              <a:t>(</a:t>
            </a:r>
            <a:r>
              <a:rPr lang="en-US" sz="2400" dirty="0" err="1" smtClean="0"/>
              <a:t>Varl</a:t>
            </a:r>
            <a:r>
              <a:rPr lang="tr-TR" sz="2400" dirty="0" smtClean="0"/>
              <a:t>ı</a:t>
            </a:r>
            <a:r>
              <a:rPr lang="en-US" sz="2400" dirty="0" smtClean="0"/>
              <a:t>k </a:t>
            </a:r>
            <a:r>
              <a:rPr lang="en-US" sz="2400" dirty="0" err="1"/>
              <a:t>Vergisi</a:t>
            </a:r>
            <a:r>
              <a:rPr lang="en-US" sz="2400" dirty="0" smtClean="0"/>
              <a:t>)</a:t>
            </a:r>
            <a:r>
              <a:rPr lang="el-GR" sz="2400" dirty="0" smtClean="0"/>
              <a:t> που εφαρμόστηκε επιλεκτικά στα μέλη των μειονοτήτων</a:t>
            </a:r>
            <a:r>
              <a:rPr lang="en-US" sz="2400" dirty="0" smtClean="0"/>
              <a:t>”. </a:t>
            </a:r>
            <a:r>
              <a:rPr lang="el-GR" sz="2400" dirty="0" smtClean="0"/>
              <a:t>Σαν αποτέλεσμα του νόμου εξορίστηκαν 2500 υπερήλικα μέλη των μειονοτήτων στα υψίπεδα της ανατολικής Τουρκίας με αποτέλεσμα να χάσουν πολλοί την ζωή τους. </a:t>
            </a:r>
            <a:endParaRPr lang="en-US" sz="2400" dirty="0" smtClean="0"/>
          </a:p>
          <a:p>
            <a:pPr algn="just"/>
            <a:r>
              <a:rPr lang="el-GR" sz="2400" dirty="0" smtClean="0"/>
              <a:t>Σχεδίαση και εκτέλεση ενός μαζικού πογκρόμ κατά της Ελληνικής Μειονότητας και των άλλων μη- Μουσουλμανικών μειονοτήτων την νύκτα 6-7 Σεπτεμβρίου </a:t>
            </a:r>
            <a:r>
              <a:rPr lang="en-US" sz="2400" dirty="0" smtClean="0"/>
              <a:t>1955</a:t>
            </a:r>
            <a:r>
              <a:rPr lang="en-US" sz="2400" dirty="0"/>
              <a:t>. </a:t>
            </a:r>
          </a:p>
          <a:p>
            <a:pPr algn="just"/>
            <a:r>
              <a:rPr lang="el-GR" sz="2400" dirty="0" smtClean="0"/>
              <a:t>Η βιαία απέλαση την περίοδο 1</a:t>
            </a:r>
            <a:r>
              <a:rPr lang="en-US" sz="2400" dirty="0" smtClean="0"/>
              <a:t>964-65 </a:t>
            </a:r>
            <a:r>
              <a:rPr lang="el-GR" sz="2400" dirty="0" smtClean="0"/>
              <a:t>των 12.500 μελών της Ελληνικής Κοινότητας που κατείχαν ελληνικά διαβατήρια παρόλο που υπαγόντουσαν στο καθεστώς «</a:t>
            </a:r>
            <a:r>
              <a:rPr lang="el-GR" sz="2400" dirty="0" err="1" smtClean="0"/>
              <a:t>Εταμπλίς</a:t>
            </a:r>
            <a:r>
              <a:rPr lang="el-GR" sz="2400" dirty="0" smtClean="0"/>
              <a:t>». </a:t>
            </a:r>
            <a:endParaRPr lang="en-US" sz="2400" dirty="0"/>
          </a:p>
        </p:txBody>
      </p:sp>
    </p:spTree>
    <p:extLst>
      <p:ext uri="{BB962C8B-B14F-4D97-AF65-F5344CB8AC3E}">
        <p14:creationId xmlns:p14="http://schemas.microsoft.com/office/powerpoint/2010/main" val="1728532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549275"/>
            <a:ext cx="8147050" cy="5975350"/>
          </a:xfrm>
        </p:spPr>
        <p:txBody>
          <a:bodyPr rtlCol="0">
            <a:normAutofit/>
          </a:bodyPr>
          <a:lstStyle/>
          <a:p>
            <a:pPr algn="just" eaLnBrk="1" fontAlgn="auto" hangingPunct="1">
              <a:spcAft>
                <a:spcPts val="0"/>
              </a:spcAft>
              <a:buFont typeface="Arial" pitchFamily="34" charset="0"/>
              <a:buChar char="•"/>
              <a:defRPr/>
            </a:pPr>
            <a:r>
              <a:rPr lang="el-GR" sz="2800" dirty="0" smtClean="0"/>
              <a:t>Εφαρμογή σε συνεχή βάση διωκτικών μέτρων κατά των Ελληνικών Κοινοτήτων της Πόλης και της Ίμβρου και Τενέδου με εφαρμογή διοικητικών μέτρων, καμπάνιας οικονομικού αποκλεισμού και δημιουργία κλίμα ψυχολογικού τρόμου. Τα μέτρα αυτά συντονιζόταν από την «Ειδική Επιτροπή Μειονοτήτων» που λειτούργησε την περίοδο 1962-2004 υπαγόμενο στην Πρωθυπουργία και </a:t>
            </a:r>
            <a:r>
              <a:rPr lang="el-GR" sz="2800" dirty="0" smtClean="0"/>
              <a:t>αποτελούταν από </a:t>
            </a:r>
            <a:r>
              <a:rPr lang="el-GR" sz="2800" dirty="0" smtClean="0"/>
              <a:t>μέλη υπηρεσιών εθνικής ασφάλειας με εξουσίες που υπερίσχυαν των τριών εξουσιών: της νομοθετικής, εκτελεστικής και απονομής της δικαιοσύνης.  </a:t>
            </a:r>
          </a:p>
        </p:txBody>
      </p:sp>
    </p:spTree>
    <p:extLst>
      <p:ext uri="{BB962C8B-B14F-4D97-AF65-F5344CB8AC3E}">
        <p14:creationId xmlns:p14="http://schemas.microsoft.com/office/powerpoint/2010/main" val="3138078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2 - Θέση περιεχομένου"/>
          <p:cNvSpPr>
            <a:spLocks noGrp="1"/>
          </p:cNvSpPr>
          <p:nvPr>
            <p:ph idx="1"/>
          </p:nvPr>
        </p:nvSpPr>
        <p:spPr>
          <a:xfrm>
            <a:off x="395536" y="692695"/>
            <a:ext cx="8137277" cy="5689055"/>
          </a:xfrm>
        </p:spPr>
        <p:txBody>
          <a:bodyPr>
            <a:normAutofit fontScale="85000" lnSpcReduction="20000"/>
          </a:bodyPr>
          <a:lstStyle/>
          <a:p>
            <a:pPr algn="just"/>
            <a:r>
              <a:rPr lang="el-GR" dirty="0" smtClean="0"/>
              <a:t>Μαζικές κατασχέσεις των ακινήτων των μειονοτικών ευαγών ιδρυμάτων με την απόφαση του Ανώτατου Δικαστηρίου της το </a:t>
            </a:r>
            <a:r>
              <a:rPr lang="en-US" dirty="0" smtClean="0"/>
              <a:t>1974</a:t>
            </a:r>
            <a:r>
              <a:rPr lang="el-GR" dirty="0" smtClean="0"/>
              <a:t> με το αιτιολογικό: «αν και τα ευαγή ιδρύματα αυτά ανήκουν σε πολίτες της χώρες ωστόσο αυτοί είναι ‘ξένοι πολίτες’».</a:t>
            </a:r>
          </a:p>
          <a:p>
            <a:pPr algn="just"/>
            <a:r>
              <a:rPr lang="el-GR" dirty="0" smtClean="0"/>
              <a:t> Πολύ σοβαρές παρεμβάσεις στα εκπαιδευτικά ιδρύματα του Ελληνισμού της Πόλης. </a:t>
            </a:r>
          </a:p>
          <a:p>
            <a:pPr algn="just"/>
            <a:r>
              <a:rPr lang="el-GR" dirty="0" smtClean="0"/>
              <a:t>Η παράνομη απαγόρευση το 1971 της λειτουργίας της Θεολογικής Σχολής της Χάλκης</a:t>
            </a:r>
            <a:r>
              <a:rPr lang="en-GB" dirty="0" smtClean="0"/>
              <a:t>. </a:t>
            </a:r>
            <a:endParaRPr lang="el-GR" dirty="0" smtClean="0"/>
          </a:p>
          <a:p>
            <a:pPr algn="just" eaLnBrk="1" hangingPunct="1"/>
            <a:r>
              <a:rPr lang="el-GR" dirty="0" smtClean="0"/>
              <a:t>Αρχίζοντας από το έτος 1964, η εφαρμογή κρατικά σχεδιασμένου και εφαρμοζόμενου προγράμματος αφανισμού των Ελληνικών κοινοτήτων στα νησιά της Ίμβρου και Τενέδου, τα οποία μέχρι τότε κατοικούνταν από 10.000 Έλληνες και βρισκόταν υπό τις εγγυήσεις του άρθρου 14 της Συνθήκης της Λωζάννης.  </a:t>
            </a:r>
          </a:p>
        </p:txBody>
      </p:sp>
    </p:spTree>
    <p:extLst>
      <p:ext uri="{BB962C8B-B14F-4D97-AF65-F5344CB8AC3E}">
        <p14:creationId xmlns:p14="http://schemas.microsoft.com/office/powerpoint/2010/main" val="3028038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404664"/>
            <a:ext cx="8712968" cy="6278642"/>
          </a:xfrm>
          <a:prstGeom prst="rect">
            <a:avLst/>
          </a:prstGeom>
        </p:spPr>
        <p:txBody>
          <a:bodyPr wrap="square">
            <a:spAutoFit/>
          </a:bodyPr>
          <a:lstStyle/>
          <a:p>
            <a:pPr algn="ctr"/>
            <a:r>
              <a:rPr lang="en-US" sz="2400" dirty="0" smtClean="0"/>
              <a:t>      </a:t>
            </a:r>
            <a:r>
              <a:rPr lang="el-GR" sz="2400" dirty="0" smtClean="0"/>
              <a:t>Πρόσφατη Αναγνώριση από Αρχές της Τουρκίας των </a:t>
            </a:r>
            <a:r>
              <a:rPr lang="el-GR" sz="2400" dirty="0" err="1" smtClean="0"/>
              <a:t>Αντι</a:t>
            </a:r>
            <a:r>
              <a:rPr lang="el-GR" sz="2400" dirty="0" smtClean="0"/>
              <a:t>-μειονοτικών Πολιτικών που ασκήθηκαν </a:t>
            </a:r>
          </a:p>
          <a:p>
            <a:pPr algn="ctr"/>
            <a:r>
              <a:rPr lang="el-GR" sz="2400" dirty="0" smtClean="0"/>
              <a:t>από τις Κυβερνήσεις της Τουρκίας</a:t>
            </a:r>
            <a:endParaRPr lang="en-US" sz="2400" dirty="0" smtClean="0"/>
          </a:p>
          <a:p>
            <a:pPr algn="ctr"/>
            <a:endParaRPr lang="en-US" sz="2400" dirty="0" smtClean="0"/>
          </a:p>
          <a:p>
            <a:pPr algn="just"/>
            <a:r>
              <a:rPr lang="el-GR" sz="2400" dirty="0" smtClean="0"/>
              <a:t>Σε ομιλία του τον </a:t>
            </a:r>
            <a:r>
              <a:rPr lang="el-GR" sz="2400" dirty="0" err="1" smtClean="0"/>
              <a:t>Μαϊο</a:t>
            </a:r>
            <a:r>
              <a:rPr lang="el-GR" sz="2400" dirty="0" smtClean="0"/>
              <a:t> 2009 στην πόλη </a:t>
            </a:r>
            <a:r>
              <a:rPr lang="el-GR" sz="2400" dirty="0" err="1" smtClean="0"/>
              <a:t>Ντούτζε</a:t>
            </a:r>
            <a:r>
              <a:rPr lang="el-GR" sz="2400" dirty="0" smtClean="0"/>
              <a:t> ο Πρωθυπουργός </a:t>
            </a:r>
            <a:r>
              <a:rPr lang="el-GR" sz="2400" dirty="0" err="1" smtClean="0"/>
              <a:t>Ρετζέπ</a:t>
            </a:r>
            <a:r>
              <a:rPr lang="el-GR" sz="2400" dirty="0" smtClean="0"/>
              <a:t> </a:t>
            </a:r>
            <a:r>
              <a:rPr lang="el-GR" sz="2400" dirty="0" err="1" smtClean="0"/>
              <a:t>Ταγίπ</a:t>
            </a:r>
            <a:r>
              <a:rPr lang="el-GR" sz="2400" dirty="0" smtClean="0"/>
              <a:t> </a:t>
            </a:r>
            <a:r>
              <a:rPr lang="el-GR" sz="2400" dirty="0" err="1" smtClean="0"/>
              <a:t>Ερντογάν</a:t>
            </a:r>
            <a:r>
              <a:rPr lang="el-GR" sz="2400" dirty="0" smtClean="0"/>
              <a:t> δήλωσε: «Για διάρκεια πολλών ετών εκτοπίστηκαν από την Χώρα μας αυτοί που είχαν διαφορετικοί εθνική καταγωγή. Τι κερδίσαμε; Πρέπει να το σκεφτούμε. Στην πραγματικότητα αυτό ήταν το αποτέλεσμα μια φασιστικής αντίληψης. Πέσαμε και εμείς στο σφάλμα αυτό. Όταν το σκεφτούμε ψύχραιμα με ειλικρίνεια κατανοούμαι ότι έχουμε κάνει λάθη στο θέμα αυτό». </a:t>
            </a:r>
          </a:p>
          <a:p>
            <a:pPr algn="just"/>
            <a:r>
              <a:rPr lang="el-GR" sz="2400" dirty="0" smtClean="0"/>
              <a:t>Παρόμοιες δηλώσεις έχουν γίνει και από άλλους υψηλόβαθμους υπεύθυνους της Κυβέρνησης όπως οι: </a:t>
            </a:r>
            <a:r>
              <a:rPr lang="el-GR" sz="2400" dirty="0" err="1" smtClean="0"/>
              <a:t>Εγκεμέν</a:t>
            </a:r>
            <a:r>
              <a:rPr lang="el-GR" sz="2400" dirty="0" smtClean="0"/>
              <a:t> </a:t>
            </a:r>
            <a:r>
              <a:rPr lang="el-GR" sz="2400" dirty="0" err="1" smtClean="0"/>
              <a:t>Μπαγίς</a:t>
            </a:r>
            <a:r>
              <a:rPr lang="el-GR" sz="2400" dirty="0" smtClean="0"/>
              <a:t>, </a:t>
            </a:r>
            <a:r>
              <a:rPr lang="el-GR" sz="2400" dirty="0" err="1" smtClean="0"/>
              <a:t>Μπουλέντ</a:t>
            </a:r>
            <a:r>
              <a:rPr lang="el-GR" sz="2400" dirty="0" smtClean="0"/>
              <a:t> </a:t>
            </a:r>
            <a:r>
              <a:rPr lang="el-GR" sz="2400" dirty="0" err="1" smtClean="0"/>
              <a:t>Αρίντς</a:t>
            </a:r>
            <a:r>
              <a:rPr lang="el-GR" sz="2400" dirty="0" smtClean="0"/>
              <a:t>, </a:t>
            </a:r>
            <a:r>
              <a:rPr lang="el-GR" sz="2400" dirty="0" err="1" smtClean="0"/>
              <a:t>Χουσεϊν</a:t>
            </a:r>
            <a:r>
              <a:rPr lang="el-GR" sz="2400" dirty="0" smtClean="0"/>
              <a:t> </a:t>
            </a:r>
            <a:r>
              <a:rPr lang="el-GR" sz="2400" dirty="0" err="1" smtClean="0"/>
              <a:t>Τσελίκ</a:t>
            </a:r>
            <a:r>
              <a:rPr lang="el-GR" sz="2400" dirty="0" smtClean="0"/>
              <a:t> και πολλούς άλλους συμπεριλαμβανομένων καθ της ηγεσίας της αξιωματικής Αντιπολίτευσης. </a:t>
            </a:r>
            <a:endParaRPr lang="en-US" sz="2400" dirty="0" smtClean="0"/>
          </a:p>
          <a:p>
            <a:endParaRPr lang="el-GR" dirty="0"/>
          </a:p>
        </p:txBody>
      </p:sp>
    </p:spTree>
    <p:extLst>
      <p:ext uri="{BB962C8B-B14F-4D97-AF65-F5344CB8AC3E}">
        <p14:creationId xmlns:p14="http://schemas.microsoft.com/office/powerpoint/2010/main" val="844556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620688"/>
            <a:ext cx="8064896" cy="5505475"/>
          </a:xfrm>
        </p:spPr>
        <p:txBody>
          <a:bodyPr>
            <a:normAutofit fontScale="77500" lnSpcReduction="20000"/>
          </a:bodyPr>
          <a:lstStyle/>
          <a:p>
            <a:pPr marL="0" indent="0" algn="just">
              <a:buNone/>
            </a:pPr>
            <a:r>
              <a:rPr lang="el-GR" dirty="0" smtClean="0"/>
              <a:t>Πριν από μερικές ημέρες ο Βοηθός Πρωθυπουργός κ. </a:t>
            </a:r>
            <a:r>
              <a:rPr lang="el-GR" dirty="0" err="1" smtClean="0"/>
              <a:t>Χασάν</a:t>
            </a:r>
            <a:r>
              <a:rPr lang="el-GR" dirty="0" smtClean="0"/>
              <a:t> </a:t>
            </a:r>
            <a:r>
              <a:rPr lang="el-GR" dirty="0" err="1" smtClean="0"/>
              <a:t>Τσελίκ</a:t>
            </a:r>
            <a:r>
              <a:rPr lang="el-GR" dirty="0" smtClean="0"/>
              <a:t> στην μεταπτυχιακό σεμινάριο του Πανεπιστήμιου </a:t>
            </a:r>
            <a:r>
              <a:rPr lang="el-GR" dirty="0" err="1" smtClean="0"/>
              <a:t>Μπαχτσέσεχιρ</a:t>
            </a:r>
            <a:r>
              <a:rPr lang="el-GR" dirty="0" smtClean="0"/>
              <a:t>  </a:t>
            </a:r>
            <a:r>
              <a:rPr lang="el-GR" dirty="0" smtClean="0"/>
              <a:t>ανέφερε στην εισαγωγή της ομιλίας του τα εξής: «Αυτή την στιγμή μετασχηματίζουμε την Τουρκία από ένα Γραφειοκρατικό Ρεπουμπλικανικό σε Δημοκρατικό Ρεπουμπλικανικό καθεστώς  με αποτέλεσμα να διερχόμαστε πολλές φορές  από εντάσεις</a:t>
            </a:r>
            <a:r>
              <a:rPr lang="en-US" dirty="0" smtClean="0"/>
              <a:t>. </a:t>
            </a:r>
            <a:r>
              <a:rPr lang="el-GR" dirty="0" smtClean="0"/>
              <a:t>Παρόλο που αυτό προκαλεί μερικές φορές προβλήματα, είμαστε υποχρεωμένοι να υπερβούμε τις δυσκολίες αυτές όλοι μαζί»</a:t>
            </a:r>
            <a:r>
              <a:rPr lang="en-US" dirty="0" smtClean="0"/>
              <a:t>. </a:t>
            </a:r>
            <a:endParaRPr lang="el-GR" dirty="0" smtClean="0"/>
          </a:p>
          <a:p>
            <a:pPr marL="0" indent="0" algn="just">
              <a:buNone/>
            </a:pPr>
            <a:r>
              <a:rPr lang="el-GR" dirty="0" smtClean="0"/>
              <a:t>Συνεχίζοντας είπε </a:t>
            </a:r>
            <a:r>
              <a:rPr lang="en-US" dirty="0" smtClean="0"/>
              <a:t>:</a:t>
            </a:r>
            <a:r>
              <a:rPr lang="el-GR" dirty="0" smtClean="0"/>
              <a:t>«</a:t>
            </a:r>
            <a:r>
              <a:rPr lang="en-US" dirty="0" smtClean="0"/>
              <a:t>…</a:t>
            </a:r>
            <a:r>
              <a:rPr lang="el-GR" dirty="0" smtClean="0"/>
              <a:t>Ο εξαναγκασμός των Εβραίων της Θράκης να μεταναστεύσουν το 1930 είναι ένα από τα αίσχη μας. Ο Φόρος Ευμάρειας το 1942 κατά των μη-Μουσουλμάνων αποτελεί ασυγχώρητο σφάλμα μας. Τα γεγονότα της 6-7 Σεπτεμβρίου 1955 είναι η μαύρη κηλίδα της ιστορίας μας. Πρέπει να καθίσουμε κάτω και να αναλογιστούμε με ειλικρίνεια την ιστορία μας». </a:t>
            </a:r>
            <a:endParaRPr lang="en-US" dirty="0"/>
          </a:p>
          <a:p>
            <a:endParaRPr lang="el-GR" dirty="0"/>
          </a:p>
        </p:txBody>
      </p:sp>
    </p:spTree>
    <p:extLst>
      <p:ext uri="{BB962C8B-B14F-4D97-AF65-F5344CB8AC3E}">
        <p14:creationId xmlns:p14="http://schemas.microsoft.com/office/powerpoint/2010/main" val="19750040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838</TotalTime>
  <Words>2371</Words>
  <Application>Microsoft Office PowerPoint</Application>
  <PresentationFormat>On-screen Show (4:3)</PresentationFormat>
  <Paragraphs>116</Paragraphs>
  <Slides>22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Office Theme</vt:lpstr>
      <vt:lpstr>Διαφάνεια</vt:lpstr>
      <vt:lpstr>«Η Αποκατάσταση και οι Επανορθώσεις προς την Ελληνική Κοινότητα της Κωνσταντινούπολης: Θεμελιώδες Ζήτημα Δικαιωμάτων του Ανθρώπου» </vt:lpstr>
      <vt:lpstr>Contents</vt:lpstr>
      <vt:lpstr>Τι είναι η Οι.Ομ.Κω</vt:lpstr>
      <vt:lpstr>  2) Ιστορικό Πλαίσιο – Οι κύριες παραβιάσεις των Μειονοτικών κι Ανθρωπίνων Δικαιωμάτων την περίοδο μετά από το 1923  </vt:lpstr>
      <vt:lpstr>PowerPoint Presentation</vt:lpstr>
      <vt:lpstr>PowerPoint Presentation</vt:lpstr>
      <vt:lpstr>PowerPoint Presentation</vt:lpstr>
      <vt:lpstr>PowerPoint Presentation</vt:lpstr>
      <vt:lpstr>PowerPoint Presentation</vt:lpstr>
      <vt:lpstr>Η Εγκύκλιος του Πρωθυπουργού της Τουρκίας προς όλες τις κρατικές υπηρεσίες ζητώντας να σταματήσει άμεσα  η μεροληπτική στάση κατά τα μέλη των μη-Μουσουλμανικών μειονοτήτων.</vt:lpstr>
      <vt:lpstr>PowerPoint Presentation</vt:lpstr>
      <vt:lpstr>Σημαντικές Παρατηρήσεις για τις αιτίες των αντί-Μειονοτικών πολιτικών στην Ρεπουμπλικανική Τουρκία</vt:lpstr>
      <vt:lpstr>3) Οι αρχές της Αποκατάστασης και Επανορθώσεων</vt:lpstr>
      <vt:lpstr>                                                                                                                                        </vt:lpstr>
      <vt:lpstr>Θεμελιώδη Δικαιώματα του Ανθρώπου- Μειονοτήτων και η Ευρωπαϊκή Ένωση</vt:lpstr>
      <vt:lpstr>4) Πρόσφατες Εξελίξεις- Συζητήσεις με τις Αρχές της Κυβέρνησης της Τουρκίας</vt:lpstr>
      <vt:lpstr>PowerPoint Presentation</vt:lpstr>
      <vt:lpstr>Προτάσεις που έχουν υποβληθεί από την Οι.Ομ.Κω προς τις Κυβερνητικές Αρχές της Τουρκίας</vt:lpstr>
      <vt:lpstr>PowerPoint Presentation</vt:lpstr>
      <vt:lpstr>Επιπλέον τα παρακάτω σημαντικά χρονίζοντα  προβλήματα πρέπει να αντιμετωπιστούν από την Τουρκική Κυβέρνηση</vt:lpstr>
      <vt:lpstr>PowerPoint Presentation</vt:lpstr>
      <vt:lpstr>Συμπεράσματα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Nikolaos Uzunoglu</dc:creator>
  <cp:lastModifiedBy>Nikolaos Uzunoglu</cp:lastModifiedBy>
  <cp:revision>65</cp:revision>
  <dcterms:created xsi:type="dcterms:W3CDTF">2013-02-07T04:24:41Z</dcterms:created>
  <dcterms:modified xsi:type="dcterms:W3CDTF">2013-03-01T06:34:05Z</dcterms:modified>
</cp:coreProperties>
</file>